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 id="2147484431" r:id="rId10"/>
    <p:sldMasterId id="2147484458" r:id="rId11"/>
    <p:sldMasterId id="2147484487" r:id="rId12"/>
    <p:sldMasterId id="2147484528" r:id="rId13"/>
    <p:sldMasterId id="2147484532" r:id="rId14"/>
    <p:sldMasterId id="2147484593" r:id="rId15"/>
  </p:sldMasterIdLst>
  <p:notesMasterIdLst>
    <p:notesMasterId r:id="rId87"/>
  </p:notesMasterIdLst>
  <p:handoutMasterIdLst>
    <p:handoutMasterId r:id="rId88"/>
  </p:handoutMasterIdLst>
  <p:sldIdLst>
    <p:sldId id="273" r:id="rId16"/>
    <p:sldId id="421" r:id="rId17"/>
    <p:sldId id="422" r:id="rId18"/>
    <p:sldId id="423" r:id="rId19"/>
    <p:sldId id="417" r:id="rId20"/>
    <p:sldId id="418" r:id="rId21"/>
    <p:sldId id="419" r:id="rId22"/>
    <p:sldId id="397" r:id="rId23"/>
    <p:sldId id="401" r:id="rId24"/>
    <p:sldId id="405" r:id="rId25"/>
    <p:sldId id="406" r:id="rId26"/>
    <p:sldId id="407" r:id="rId27"/>
    <p:sldId id="408" r:id="rId28"/>
    <p:sldId id="305" r:id="rId29"/>
    <p:sldId id="370" r:id="rId30"/>
    <p:sldId id="297" r:id="rId31"/>
    <p:sldId id="274" r:id="rId32"/>
    <p:sldId id="306" r:id="rId33"/>
    <p:sldId id="342" r:id="rId34"/>
    <p:sldId id="309" r:id="rId35"/>
    <p:sldId id="375" r:id="rId36"/>
    <p:sldId id="310" r:id="rId37"/>
    <p:sldId id="343" r:id="rId38"/>
    <p:sldId id="331" r:id="rId39"/>
    <p:sldId id="344" r:id="rId40"/>
    <p:sldId id="346" r:id="rId41"/>
    <p:sldId id="312" r:id="rId42"/>
    <p:sldId id="347" r:id="rId43"/>
    <p:sldId id="348" r:id="rId44"/>
    <p:sldId id="324" r:id="rId45"/>
    <p:sldId id="384" r:id="rId46"/>
    <p:sldId id="429" r:id="rId47"/>
    <p:sldId id="385" r:id="rId48"/>
    <p:sldId id="387" r:id="rId49"/>
    <p:sldId id="430" r:id="rId50"/>
    <p:sldId id="431" r:id="rId51"/>
    <p:sldId id="432" r:id="rId52"/>
    <p:sldId id="433" r:id="rId53"/>
    <p:sldId id="388" r:id="rId54"/>
    <p:sldId id="389" r:id="rId55"/>
    <p:sldId id="393" r:id="rId56"/>
    <p:sldId id="434" r:id="rId57"/>
    <p:sldId id="435" r:id="rId58"/>
    <p:sldId id="436" r:id="rId59"/>
    <p:sldId id="359" r:id="rId60"/>
    <p:sldId id="374" r:id="rId61"/>
    <p:sldId id="360" r:id="rId62"/>
    <p:sldId id="420" r:id="rId63"/>
    <p:sldId id="386" r:id="rId64"/>
    <p:sldId id="394" r:id="rId65"/>
    <p:sldId id="409" r:id="rId66"/>
    <p:sldId id="371" r:id="rId67"/>
    <p:sldId id="372" r:id="rId68"/>
    <p:sldId id="333" r:id="rId69"/>
    <p:sldId id="334" r:id="rId70"/>
    <p:sldId id="392" r:id="rId71"/>
    <p:sldId id="292" r:id="rId72"/>
    <p:sldId id="282" r:id="rId73"/>
    <p:sldId id="364" r:id="rId74"/>
    <p:sldId id="361" r:id="rId75"/>
    <p:sldId id="362" r:id="rId76"/>
    <p:sldId id="363" r:id="rId77"/>
    <p:sldId id="339" r:id="rId78"/>
    <p:sldId id="340" r:id="rId79"/>
    <p:sldId id="341" r:id="rId80"/>
    <p:sldId id="367" r:id="rId81"/>
    <p:sldId id="424" r:id="rId82"/>
    <p:sldId id="425" r:id="rId83"/>
    <p:sldId id="426" r:id="rId84"/>
    <p:sldId id="427" r:id="rId85"/>
    <p:sldId id="428"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C"/>
    <a:srgbClr val="0882D5"/>
    <a:srgbClr val="FFFFFF"/>
    <a:srgbClr val="505050"/>
    <a:srgbClr val="107C10"/>
    <a:srgbClr val="000000"/>
    <a:srgbClr val="323232"/>
    <a:srgbClr val="5C2D91"/>
    <a:srgbClr val="32145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8195" autoAdjust="0"/>
  </p:normalViewPr>
  <p:slideViewPr>
    <p:cSldViewPr>
      <p:cViewPr varScale="1">
        <p:scale>
          <a:sx n="87" d="100"/>
          <a:sy n="87" d="100"/>
        </p:scale>
        <p:origin x="1446" y="9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35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commentAuthors" Target="commentAuthors.xml"/><Relationship Id="rId16" Type="http://schemas.openxmlformats.org/officeDocument/2006/relationships/slide" Target="slides/slide1.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notesMaster" Target="notesMasters/notesMaster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gWook Kim" userId="e04dc3bec3161f8b" providerId="LiveId" clId="{2751A026-F4AE-4A83-840D-DB8C68CC3238}"/>
    <pc:docChg chg="modSld">
      <pc:chgData name="YoungWook Kim" userId="e04dc3bec3161f8b" providerId="LiveId" clId="{2751A026-F4AE-4A83-840D-DB8C68CC3238}" dt="2017-08-15T02:40:13.539" v="0" actId="1076"/>
      <pc:docMkLst>
        <pc:docMk/>
      </pc:docMkLst>
      <pc:sldChg chg="modSp">
        <pc:chgData name="YoungWook Kim" userId="e04dc3bec3161f8b" providerId="LiveId" clId="{2751A026-F4AE-4A83-840D-DB8C68CC3238}" dt="2017-08-15T02:40:13.539" v="0" actId="1076"/>
        <pc:sldMkLst>
          <pc:docMk/>
          <pc:sldMk cId="3456386713" sldId="310"/>
        </pc:sldMkLst>
        <pc:graphicFrameChg chg="mod">
          <ac:chgData name="YoungWook Kim" userId="e04dc3bec3161f8b" providerId="LiveId" clId="{2751A026-F4AE-4A83-840D-DB8C68CC3238}" dt="2017-08-15T02:40:13.539" v="0" actId="1076"/>
          <ac:graphicFrameMkLst>
            <pc:docMk/>
            <pc:sldMk cId="3456386713" sldId="310"/>
            <ac:graphicFrameMk id="2" creationId="{00000000-0000-0000-0000-000000000000}"/>
          </ac:graphicFrameMkLst>
        </pc:graphicFrameChg>
      </pc:sldChg>
    </pc:docChg>
  </pc:docChgLst>
  <pc:docChgLst>
    <pc:chgData name="YoungWook Kim" userId="e04dc3bec3161f8b" providerId="LiveId" clId="{326EFDA3-91FA-44E8-957E-C88B71E10C7C}"/>
    <pc:docChg chg="undo custSel addSld delSld modSld">
      <pc:chgData name="YoungWook Kim" userId="e04dc3bec3161f8b" providerId="LiveId" clId="{326EFDA3-91FA-44E8-957E-C88B71E10C7C}" dt="2017-04-27T01:50:25.352" v="247" actId="1076"/>
      <pc:docMkLst>
        <pc:docMk/>
      </pc:docMkLst>
      <pc:sldChg chg="modSp">
        <pc:chgData name="YoungWook Kim" userId="e04dc3bec3161f8b" providerId="LiveId" clId="{326EFDA3-91FA-44E8-957E-C88B71E10C7C}" dt="2017-04-27T01:50:25.352" v="247" actId="1076"/>
        <pc:sldMkLst>
          <pc:docMk/>
          <pc:sldMk cId="1263342751" sldId="273"/>
        </pc:sldMkLst>
        <pc:spChg chg="mod">
          <ac:chgData name="YoungWook Kim" userId="e04dc3bec3161f8b" providerId="LiveId" clId="{326EFDA3-91FA-44E8-957E-C88B71E10C7C}" dt="2017-04-27T01:50:25.352" v="247" actId="1076"/>
          <ac:spMkLst>
            <pc:docMk/>
            <pc:sldMk cId="1263342751" sldId="273"/>
            <ac:spMk id="2" creationId="{00000000-0000-0000-0000-000000000000}"/>
          </ac:spMkLst>
        </pc:spChg>
        <pc:spChg chg="mod">
          <ac:chgData name="YoungWook Kim" userId="e04dc3bec3161f8b" providerId="LiveId" clId="{326EFDA3-91FA-44E8-957E-C88B71E10C7C}" dt="2017-04-27T01:50:16.280" v="246" actId="1076"/>
          <ac:spMkLst>
            <pc:docMk/>
            <pc:sldMk cId="1263342751" sldId="273"/>
            <ac:spMk id="3" creationId="{00000000-0000-0000-0000-000000000000}"/>
          </ac:spMkLst>
        </pc:spChg>
      </pc:sldChg>
      <pc:sldChg chg="addSp delSp modSp">
        <pc:chgData name="YoungWook Kim" userId="e04dc3bec3161f8b" providerId="LiveId" clId="{326EFDA3-91FA-44E8-957E-C88B71E10C7C}" dt="2017-04-27T00:49:00.013" v="6" actId="1076"/>
        <pc:sldMkLst>
          <pc:docMk/>
          <pc:sldMk cId="3166347974" sldId="308"/>
        </pc:sldMkLst>
        <pc:picChg chg="add mod">
          <ac:chgData name="YoungWook Kim" userId="e04dc3bec3161f8b" providerId="LiveId" clId="{326EFDA3-91FA-44E8-957E-C88B71E10C7C}" dt="2017-04-27T00:49:00.013" v="6" actId="1076"/>
          <ac:picMkLst>
            <pc:docMk/>
            <pc:sldMk cId="3166347974" sldId="308"/>
            <ac:picMk id="1026" creationId="{24C61B75-388D-4724-BF8E-E82F4CF74BA4}"/>
          </ac:picMkLst>
        </pc:picChg>
        <pc:picChg chg="del">
          <ac:chgData name="YoungWook Kim" userId="e04dc3bec3161f8b" providerId="LiveId" clId="{326EFDA3-91FA-44E8-957E-C88B71E10C7C}" dt="2017-04-27T00:48:54.661" v="4" actId="478"/>
          <ac:picMkLst>
            <pc:docMk/>
            <pc:sldMk cId="3166347974" sldId="308"/>
            <ac:picMk id="2050" creationId="{00000000-0000-0000-0000-000000000000}"/>
          </ac:picMkLst>
        </pc:picChg>
      </pc:sldChg>
      <pc:sldChg chg="addSp modSp modAnim">
        <pc:chgData name="YoungWook Kim" userId="e04dc3bec3161f8b" providerId="LiveId" clId="{326EFDA3-91FA-44E8-957E-C88B71E10C7C}" dt="2017-04-27T00:52:09.018" v="24" actId="404"/>
        <pc:sldMkLst>
          <pc:docMk/>
          <pc:sldMk cId="3875268056" sldId="342"/>
        </pc:sldMkLst>
        <pc:spChg chg="add mod">
          <ac:chgData name="YoungWook Kim" userId="e04dc3bec3161f8b" providerId="LiveId" clId="{326EFDA3-91FA-44E8-957E-C88B71E10C7C}" dt="2017-04-27T00:52:09.018" v="24" actId="404"/>
          <ac:spMkLst>
            <pc:docMk/>
            <pc:sldMk cId="3875268056" sldId="342"/>
            <ac:spMk id="29" creationId="{ADD45BA6-016E-4F44-AA1B-98C7F19CE67E}"/>
          </ac:spMkLst>
        </pc:spChg>
      </pc:sldChg>
      <pc:sldChg chg="modAnim">
        <pc:chgData name="YoungWook Kim" userId="e04dc3bec3161f8b" providerId="LiveId" clId="{326EFDA3-91FA-44E8-957E-C88B71E10C7C}" dt="2017-04-27T00:45:19.437" v="0" actId="1076"/>
        <pc:sldMkLst>
          <pc:docMk/>
          <pc:sldMk cId="844534704" sldId="379"/>
        </pc:sldMkLst>
      </pc:sldChg>
      <pc:sldChg chg="modAnim">
        <pc:chgData name="YoungWook Kim" userId="e04dc3bec3161f8b" providerId="LiveId" clId="{326EFDA3-91FA-44E8-957E-C88B71E10C7C}" dt="2017-04-27T00:45:45.227" v="3" actId="1076"/>
        <pc:sldMkLst>
          <pc:docMk/>
          <pc:sldMk cId="3618596635" sldId="380"/>
        </pc:sldMkLst>
      </pc:sldChg>
      <pc:sldChg chg="modAnim">
        <pc:chgData name="YoungWook Kim" userId="e04dc3bec3161f8b" providerId="LiveId" clId="{326EFDA3-91FA-44E8-957E-C88B71E10C7C}" dt="2017-04-27T00:51:08.852" v="7" actId="1076"/>
        <pc:sldMkLst>
          <pc:docMk/>
          <pc:sldMk cId="2286717737" sldId="388"/>
        </pc:sldMkLst>
      </pc:sldChg>
      <pc:sldChg chg="modSp add">
        <pc:chgData name="YoungWook Kim" userId="e04dc3bec3161f8b" providerId="LiveId" clId="{326EFDA3-91FA-44E8-957E-C88B71E10C7C}" dt="2017-04-27T00:54:28.811" v="52" actId="6549"/>
        <pc:sldMkLst>
          <pc:docMk/>
          <pc:sldMk cId="1501211248" sldId="393"/>
        </pc:sldMkLst>
        <pc:spChg chg="mod">
          <ac:chgData name="YoungWook Kim" userId="e04dc3bec3161f8b" providerId="LiveId" clId="{326EFDA3-91FA-44E8-957E-C88B71E10C7C}" dt="2017-04-27T00:54:28.811" v="52" actId="6549"/>
          <ac:spMkLst>
            <pc:docMk/>
            <pc:sldMk cId="1501211248" sldId="393"/>
            <ac:spMk id="2" creationId="{00000000-0000-0000-0000-000000000000}"/>
          </ac:spMkLst>
        </pc:spChg>
      </pc:sldChg>
      <pc:sldChg chg="addSp delSp modSp add modAnim">
        <pc:chgData name="YoungWook Kim" userId="e04dc3bec3161f8b" providerId="LiveId" clId="{326EFDA3-91FA-44E8-957E-C88B71E10C7C}" dt="2017-04-27T00:57:41.229" v="88" actId="1076"/>
        <pc:sldMkLst>
          <pc:docMk/>
          <pc:sldMk cId="3911783874" sldId="394"/>
        </pc:sldMkLst>
        <pc:spChg chg="add mod">
          <ac:chgData name="YoungWook Kim" userId="e04dc3bec3161f8b" providerId="LiveId" clId="{326EFDA3-91FA-44E8-957E-C88B71E10C7C}" dt="2017-04-27T00:57:13.034" v="80" actId="20577"/>
          <ac:spMkLst>
            <pc:docMk/>
            <pc:sldMk cId="3911783874" sldId="394"/>
            <ac:spMk id="5" creationId="{42AE1CEF-DFEB-434A-9587-B910798F5EB0}"/>
          </ac:spMkLst>
        </pc:spChg>
        <pc:spChg chg="add mod">
          <ac:chgData name="YoungWook Kim" userId="e04dc3bec3161f8b" providerId="LiveId" clId="{326EFDA3-91FA-44E8-957E-C88B71E10C7C}" dt="2017-04-27T00:57:41.229" v="88" actId="1076"/>
          <ac:spMkLst>
            <pc:docMk/>
            <pc:sldMk cId="3911783874" sldId="394"/>
            <ac:spMk id="6" creationId="{FD989A26-9B13-4864-9B8E-B9454E291A86}"/>
          </ac:spMkLst>
        </pc:spChg>
        <pc:picChg chg="add mod">
          <ac:chgData name="YoungWook Kim" userId="e04dc3bec3161f8b" providerId="LiveId" clId="{326EFDA3-91FA-44E8-957E-C88B71E10C7C}" dt="2017-04-27T00:57:18.788" v="82" actId="1076"/>
          <ac:picMkLst>
            <pc:docMk/>
            <pc:sldMk cId="3911783874" sldId="394"/>
            <ac:picMk id="2" creationId="{DE53D3E0-FA0B-4EA6-A6D5-1EAD5DF6BE6B}"/>
          </ac:picMkLst>
        </pc:picChg>
        <pc:picChg chg="del">
          <ac:chgData name="YoungWook Kim" userId="e04dc3bec3161f8b" providerId="LiveId" clId="{326EFDA3-91FA-44E8-957E-C88B71E10C7C}" dt="2017-04-27T00:55:44.249" v="54" actId="478"/>
          <ac:picMkLst>
            <pc:docMk/>
            <pc:sldMk cId="3911783874" sldId="394"/>
            <ac:picMk id="4" creationId="{00000000-0000-0000-0000-000000000000}"/>
          </ac:picMkLst>
        </pc:picChg>
      </pc:sldChg>
      <pc:sldChg chg="addSp delSp modSp add modTransition">
        <pc:chgData name="YoungWook Kim" userId="e04dc3bec3161f8b" providerId="LiveId" clId="{326EFDA3-91FA-44E8-957E-C88B71E10C7C}" dt="2017-04-27T01:28:24.549" v="154" actId="20577"/>
        <pc:sldMkLst>
          <pc:docMk/>
          <pc:sldMk cId="2765830040" sldId="395"/>
        </pc:sldMkLst>
        <pc:spChg chg="del">
          <ac:chgData name="YoungWook Kim" userId="e04dc3bec3161f8b" providerId="LiveId" clId="{326EFDA3-91FA-44E8-957E-C88B71E10C7C}" dt="2017-04-27T01:26:48.829" v="95" actId="20577"/>
          <ac:spMkLst>
            <pc:docMk/>
            <pc:sldMk cId="2765830040" sldId="395"/>
            <ac:spMk id="2" creationId="{988653C3-D670-4991-82A1-4072FE8FEE1A}"/>
          </ac:spMkLst>
        </pc:spChg>
        <pc:spChg chg="del">
          <ac:chgData name="YoungWook Kim" userId="e04dc3bec3161f8b" providerId="LiveId" clId="{326EFDA3-91FA-44E8-957E-C88B71E10C7C}" dt="2017-04-27T01:26:48.829" v="95" actId="20577"/>
          <ac:spMkLst>
            <pc:docMk/>
            <pc:sldMk cId="2765830040" sldId="395"/>
            <ac:spMk id="3" creationId="{71A04085-AADF-4C58-BE2A-BAC5B0854341}"/>
          </ac:spMkLst>
        </pc:spChg>
        <pc:spChg chg="add mod">
          <ac:chgData name="YoungWook Kim" userId="e04dc3bec3161f8b" providerId="LiveId" clId="{326EFDA3-91FA-44E8-957E-C88B71E10C7C}" dt="2017-04-27T01:28:24.549" v="154" actId="20577"/>
          <ac:spMkLst>
            <pc:docMk/>
            <pc:sldMk cId="2765830040" sldId="395"/>
            <ac:spMk id="4" creationId="{356AE61F-8BE8-47A9-BD61-62104039D720}"/>
          </ac:spMkLst>
        </pc:spChg>
      </pc:sldChg>
      <pc:sldChg chg="addSp delSp add del">
        <pc:chgData name="YoungWook Kim" userId="e04dc3bec3161f8b" providerId="LiveId" clId="{326EFDA3-91FA-44E8-957E-C88B71E10C7C}" dt="2017-04-27T01:26:33.019" v="93" actId="2696"/>
        <pc:sldMkLst>
          <pc:docMk/>
          <pc:sldMk cId="3864799403" sldId="395"/>
        </pc:sldMkLst>
        <pc:spChg chg="del">
          <ac:chgData name="YoungWook Kim" userId="e04dc3bec3161f8b" providerId="LiveId" clId="{326EFDA3-91FA-44E8-957E-C88B71E10C7C}" dt="2017-04-27T01:26:26.883" v="90" actId="478"/>
          <ac:spMkLst>
            <pc:docMk/>
            <pc:sldMk cId="3864799403" sldId="395"/>
            <ac:spMk id="2" creationId="{1452E41B-45C2-4D42-9CAF-2F7BBB551ECF}"/>
          </ac:spMkLst>
        </pc:spChg>
        <pc:spChg chg="del">
          <ac:chgData name="YoungWook Kim" userId="e04dc3bec3161f8b" providerId="LiveId" clId="{326EFDA3-91FA-44E8-957E-C88B71E10C7C}" dt="2017-04-27T01:26:26.883" v="90" actId="478"/>
          <ac:spMkLst>
            <pc:docMk/>
            <pc:sldMk cId="3864799403" sldId="395"/>
            <ac:spMk id="3" creationId="{5AAEE984-BCBD-4427-A6A1-7DC935BC2858}"/>
          </ac:spMkLst>
        </pc:spChg>
        <pc:spChg chg="add del">
          <ac:chgData name="YoungWook Kim" userId="e04dc3bec3161f8b" providerId="LiveId" clId="{326EFDA3-91FA-44E8-957E-C88B71E10C7C}" dt="2017-04-27T01:26:30.277" v="92" actId="2696"/>
          <ac:spMkLst>
            <pc:docMk/>
            <pc:sldMk cId="3864799403" sldId="395"/>
            <ac:spMk id="4" creationId="{1894D631-24CE-437D-A07C-E41FBF3E0EDE}"/>
          </ac:spMkLst>
        </pc:spChg>
      </pc:sldChg>
    </pc:docChg>
  </pc:docChgLst>
  <pc:docChgLst>
    <pc:chgData name="YoungWook Kim" userId="e04dc3bec3161f8b" providerId="LiveId" clId="{D9E9354E-09D1-41C0-A9BA-810EF364EED8}"/>
    <pc:docChg chg="modSld">
      <pc:chgData name="YoungWook Kim" userId="e04dc3bec3161f8b" providerId="LiveId" clId="{D9E9354E-09D1-41C0-A9BA-810EF364EED8}" dt="2017-09-28T05:16:04.436" v="6" actId="20577"/>
      <pc:docMkLst>
        <pc:docMk/>
      </pc:docMkLst>
      <pc:sldChg chg="modSp">
        <pc:chgData name="YoungWook Kim" userId="e04dc3bec3161f8b" providerId="LiveId" clId="{D9E9354E-09D1-41C0-A9BA-810EF364EED8}" dt="2017-09-28T05:16:04.436" v="6" actId="20577"/>
        <pc:sldMkLst>
          <pc:docMk/>
          <pc:sldMk cId="1263342751" sldId="273"/>
        </pc:sldMkLst>
        <pc:spChg chg="mod">
          <ac:chgData name="YoungWook Kim" userId="e04dc3bec3161f8b" providerId="LiveId" clId="{D9E9354E-09D1-41C0-A9BA-810EF364EED8}" dt="2017-09-28T05:16:04.436" v="6" actId="20577"/>
          <ac:spMkLst>
            <pc:docMk/>
            <pc:sldMk cId="1263342751" sldId="27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6/29/2019 5:26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6/29/2019 5:23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117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0669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552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5991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9950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5992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51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755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9660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622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995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7424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1076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225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020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4992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376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2268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6331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5674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8527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3040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6/29/2019 5:23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22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593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77188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4147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98217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9162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260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11249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5686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5044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23995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6/29/2019 5:23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840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4312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48223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6/29/2019 5:23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2035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6/29/2019 5:26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581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6/29/2019 5:23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9073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48229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26400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58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08620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571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48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51028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40146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6/29/2019 5:23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5100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46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1059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47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45697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6055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090766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0754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672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512255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903925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081818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165613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72791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758770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53153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93491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70485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672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9712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05113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54019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840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6/29/2019 5:23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26884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image" Target="../media/image25.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17693575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0024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26709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80255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46887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704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312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99343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5057868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6/29/2019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23764490"/>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p:nvPicPr>
        <p:blipFill>
          <a:blip r:embed="rId4"/>
          <a:stretch>
            <a:fillRect/>
          </a:stretch>
        </p:blipFill>
        <p:spPr>
          <a:xfrm>
            <a:off x="4828910" y="493939"/>
            <a:ext cx="7135291" cy="1325880"/>
          </a:xfrm>
          <a:prstGeom prst="rect">
            <a:avLst/>
          </a:prstGeom>
        </p:spPr>
      </p:pic>
      <p:sp>
        <p:nvSpPr>
          <p:cNvPr id="5" name="Rectangle 4"/>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Tree>
    <p:extLst>
      <p:ext uri="{BB962C8B-B14F-4D97-AF65-F5344CB8AC3E}">
        <p14:creationId xmlns:p14="http://schemas.microsoft.com/office/powerpoint/2010/main" val="21039129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283640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8733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3354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9443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29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97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445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9981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300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9061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0222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852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757448" y="304193"/>
            <a:ext cx="4409440" cy="6400800"/>
          </a:xfrm>
          <a:prstGeom prst="rect">
            <a:avLst/>
          </a:prstGeom>
        </p:spPr>
      </p:pic>
      <p:sp>
        <p:nvSpPr>
          <p:cNvPr id="8"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03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35" y="3410196"/>
            <a:ext cx="12435840" cy="3104213"/>
          </a:xfrm>
          <a:prstGeom prst="rect">
            <a:avLst/>
          </a:prstGeom>
        </p:spPr>
      </p:pic>
      <p:sp>
        <p:nvSpPr>
          <p:cNvPr id="5"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4142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482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5800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20365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65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1919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5523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093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8384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4274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24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70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54560" y="1144706"/>
            <a:ext cx="9327356" cy="2435131"/>
          </a:xfrm>
        </p:spPr>
        <p:txBody>
          <a:bodyPr anchor="b"/>
          <a:lstStyle>
            <a:lvl1pPr algn="ctr">
              <a:defRPr sz="6117"/>
            </a:lvl1pPr>
          </a:lstStyle>
          <a:p>
            <a:r>
              <a:rPr lang="ko-KR" altLang="en-US"/>
              <a:t>마스터 제목 스타일 편집</a:t>
            </a:r>
          </a:p>
        </p:txBody>
      </p:sp>
      <p:sp>
        <p:nvSpPr>
          <p:cNvPr id="3" name="부제목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66029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9715886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48530" y="1743776"/>
            <a:ext cx="10726460" cy="2909528"/>
          </a:xfrm>
        </p:spPr>
        <p:txBody>
          <a:bodyPr anchor="b"/>
          <a:lstStyle>
            <a:lvl1pPr>
              <a:defRPr sz="6117"/>
            </a:lvl1pPr>
          </a:lstStyle>
          <a:p>
            <a:r>
              <a:rPr lang="ko-KR" altLang="en-US"/>
              <a:t>마스터 제목 스타일 편집</a:t>
            </a:r>
          </a:p>
        </p:txBody>
      </p:sp>
      <p:sp>
        <p:nvSpPr>
          <p:cNvPr id="3" name="텍스트 개체 틀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4551076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55008"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295965"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1969389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56627" y="372395"/>
            <a:ext cx="10726460" cy="1351952"/>
          </a:xfrm>
        </p:spPr>
        <p:txBody>
          <a:bodyPr/>
          <a:lstStyle/>
          <a:p>
            <a:r>
              <a:rPr lang="ko-KR" altLang="en-US"/>
              <a:t>마스터 제목 스타일 편집</a:t>
            </a:r>
          </a:p>
        </p:txBody>
      </p:sp>
      <p:sp>
        <p:nvSpPr>
          <p:cNvPr id="3" name="텍스트 개체 틀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4" name="내용 개체 틀 3"/>
          <p:cNvSpPr>
            <a:spLocks noGrp="1"/>
          </p:cNvSpPr>
          <p:nvPr>
            <p:ph sz="half" idx="2"/>
          </p:nvPr>
        </p:nvSpPr>
        <p:spPr>
          <a:xfrm>
            <a:off x="856629" y="2554944"/>
            <a:ext cx="5261211"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6" name="내용 개체 틀 5"/>
          <p:cNvSpPr>
            <a:spLocks noGrp="1"/>
          </p:cNvSpPr>
          <p:nvPr>
            <p:ph sz="quarter" idx="4"/>
          </p:nvPr>
        </p:nvSpPr>
        <p:spPr>
          <a:xfrm>
            <a:off x="6295965" y="2554944"/>
            <a:ext cx="5287122"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1331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876039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685849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내용 개체 틀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0552672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그림 개체 틀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ko-KR" altLang="en-US"/>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46062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39296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99852" y="372395"/>
            <a:ext cx="2681615" cy="592753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55009" y="372395"/>
            <a:ext cx="7889389" cy="592753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430856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27564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598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733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2010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0061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25866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222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6302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1040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2430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99201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2045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771481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752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1322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9039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3298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6679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260351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551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3199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72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932736" y="2287385"/>
            <a:ext cx="10571004" cy="1498210"/>
          </a:xfrm>
          <a:prstGeom prst="rect">
            <a:avLst/>
          </a:prstGeom>
        </p:spPr>
        <p:txBody>
          <a:bodyPr/>
          <a:lstStyle>
            <a:lvl1pPr>
              <a:defRPr>
                <a:solidFill>
                  <a:srgbClr val="FFFFFF"/>
                </a:solidFill>
                <a:latin typeface="Source Sans Pro"/>
                <a:cs typeface="Source Sans Pro"/>
              </a:defRPr>
            </a:lvl1p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1917015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5044944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493199"/>
            <a:ext cx="11192828" cy="116575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1824" y="1632057"/>
            <a:ext cx="11192828" cy="4615523"/>
          </a:xfrm>
          <a:prstGeom prst="rect">
            <a:avLst/>
          </a:prstGeom>
        </p:spPr>
        <p:txBody>
          <a:bodyPr/>
          <a:lstStyle>
            <a:lvl2pPr>
              <a:defRPr>
                <a:solidFill>
                  <a:schemeClr val="accent2">
                    <a:lumMod val="50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1429920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3498282"/>
            <a:ext cx="10571004" cy="1390270"/>
          </a:xfrm>
          <a:prstGeom prst="rect">
            <a:avLst/>
          </a:prstGeom>
        </p:spPr>
        <p:txBody>
          <a:bodyPr anchor="t"/>
          <a:lstStyle>
            <a:lvl1pPr algn="l">
              <a:defRPr sz="5440" b="0" cap="all"/>
            </a:lvl1pPr>
          </a:lstStyle>
          <a:p>
            <a:r>
              <a:rPr lang="en-US" dirty="0"/>
              <a:t>Click to edit Master title style</a:t>
            </a:r>
          </a:p>
        </p:txBody>
      </p:sp>
      <p:sp>
        <p:nvSpPr>
          <p:cNvPr id="3" name="Text Placeholder 2"/>
          <p:cNvSpPr>
            <a:spLocks noGrp="1"/>
          </p:cNvSpPr>
          <p:nvPr>
            <p:ph type="body" idx="1"/>
          </p:nvPr>
        </p:nvSpPr>
        <p:spPr>
          <a:xfrm>
            <a:off x="982396" y="1967692"/>
            <a:ext cx="10571004" cy="1530591"/>
          </a:xfrm>
          <a:prstGeom prst="rect">
            <a:avLst/>
          </a:prstGeo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65328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8828635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546337"/>
            <a:ext cx="11192828" cy="116575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1824" y="2189511"/>
            <a:ext cx="5494936"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a:t>Click to edit Master text styles</a:t>
            </a:r>
          </a:p>
        </p:txBody>
      </p:sp>
      <p:sp>
        <p:nvSpPr>
          <p:cNvPr id="4" name="Content Placeholder 3"/>
          <p:cNvSpPr>
            <a:spLocks noGrp="1"/>
          </p:cNvSpPr>
          <p:nvPr>
            <p:ph sz="half" idx="2"/>
          </p:nvPr>
        </p:nvSpPr>
        <p:spPr>
          <a:xfrm>
            <a:off x="621824" y="2697498"/>
            <a:ext cx="5494936" cy="3599561"/>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7557" y="2189511"/>
            <a:ext cx="5497095"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697498"/>
            <a:ext cx="5497095" cy="3599562"/>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6918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5130488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394482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610603"/>
            <a:ext cx="4091515" cy="1185183"/>
          </a:xfrm>
          <a:prstGeom prst="rect">
            <a:avLst/>
          </a:prstGeom>
        </p:spPr>
        <p:txBody>
          <a:bodyPr anchor="b"/>
          <a:lstStyle>
            <a:lvl1pPr algn="l">
              <a:defRPr sz="2720" b="1"/>
            </a:lvl1pPr>
          </a:lstStyle>
          <a:p>
            <a:r>
              <a:rPr lang="en-US" dirty="0"/>
              <a:t>Click to edit Master title style</a:t>
            </a:r>
          </a:p>
        </p:txBody>
      </p:sp>
      <p:sp>
        <p:nvSpPr>
          <p:cNvPr id="3" name="Content Placeholder 2"/>
          <p:cNvSpPr>
            <a:spLocks noGrp="1"/>
          </p:cNvSpPr>
          <p:nvPr>
            <p:ph idx="1"/>
          </p:nvPr>
        </p:nvSpPr>
        <p:spPr>
          <a:xfrm>
            <a:off x="4862316" y="610602"/>
            <a:ext cx="6952335" cy="5636977"/>
          </a:xfrm>
          <a:prstGeom prst="rect">
            <a:avLst/>
          </a:prstGeo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795786"/>
            <a:ext cx="4091515" cy="4451794"/>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edit Master text styles</a:t>
            </a:r>
          </a:p>
        </p:txBody>
      </p:sp>
      <p:sp>
        <p:nvSpPr>
          <p:cNvPr id="5" name="Footer Placeholder 4"/>
          <p:cNvSpPr>
            <a:spLocks noGrp="1"/>
          </p:cNvSpPr>
          <p:nvPr>
            <p:ph type="ftr" sz="quarter" idx="10"/>
          </p:nvPr>
        </p:nvSpPr>
        <p:spPr>
          <a:xfrm>
            <a:off x="725461" y="6454824"/>
            <a:ext cx="7904503" cy="371314"/>
          </a:xfrm>
        </p:spPr>
        <p:txBody>
          <a:bodyPr rtlCol="0"/>
          <a:lstStyle>
            <a:lvl1pPr defTabSz="621746" fontAlgn="auto">
              <a:spcBef>
                <a:spcPts val="0"/>
              </a:spcBef>
              <a:spcAft>
                <a:spcPts val="0"/>
              </a:spcAft>
              <a:defRPr>
                <a:latin typeface="+mn-lt"/>
                <a:ea typeface="+mn-ea"/>
              </a:defRPr>
            </a:lvl1pPr>
          </a:lstStyle>
          <a:p>
            <a:pPr>
              <a:defRPr/>
            </a:pPr>
            <a:r>
              <a:rPr lang="en-US"/>
              <a:t>#ITDEVCON</a:t>
            </a:r>
          </a:p>
        </p:txBody>
      </p:sp>
    </p:spTree>
    <p:extLst>
      <p:ext uri="{BB962C8B-B14F-4D97-AF65-F5344CB8AC3E}">
        <p14:creationId xmlns:p14="http://schemas.microsoft.com/office/powerpoint/2010/main" val="26666016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a:prstGeom prst="rect">
            <a:avLst/>
          </a:prstGeo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a:prstGeom prst="rect">
            <a:avLst/>
          </a:prstGeo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endParaRPr lang="en-US" noProof="0"/>
          </a:p>
        </p:txBody>
      </p:sp>
      <p:sp>
        <p:nvSpPr>
          <p:cNvPr id="4" name="Text Placeholder 3"/>
          <p:cNvSpPr>
            <a:spLocks noGrp="1"/>
          </p:cNvSpPr>
          <p:nvPr>
            <p:ph type="body" sz="half" idx="2"/>
          </p:nvPr>
        </p:nvSpPr>
        <p:spPr>
          <a:xfrm>
            <a:off x="2437636" y="5474727"/>
            <a:ext cx="7461885" cy="820346"/>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2049792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6/29/2019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91153719"/>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5437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84999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20221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2488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4500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60428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03652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73989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44508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125131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160467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623649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004576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81368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11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1602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7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121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4052919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4100701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05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44493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51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39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6/29/2019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19395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406979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6/29/2019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20503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0786976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2019-06-29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672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image" Target="../media/image32.png"/><Relationship Id="rId5" Type="http://schemas.openxmlformats.org/officeDocument/2006/relationships/slideLayout" Target="../slideLayouts/slideLayout200.xml"/><Relationship Id="rId10" Type="http://schemas.openxmlformats.org/officeDocument/2006/relationships/theme" Target="../theme/theme11.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theme" Target="../theme/theme12.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5.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image" Target="../media/image23.emf"/><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theme" Target="../theme/theme6.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8.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52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436475" cy="6994525"/>
          </a:xfrm>
          <a:prstGeom prst="rect">
            <a:avLst/>
          </a:prstGeom>
          <a:gradFill flip="none" rotWithShape="1">
            <a:gsLst>
              <a:gs pos="100000">
                <a:schemeClr val="tx2"/>
              </a:gs>
              <a:gs pos="0">
                <a:srgbClr val="2D7CBB"/>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48"/>
          </a:p>
        </p:txBody>
      </p:sp>
      <p:sp>
        <p:nvSpPr>
          <p:cNvPr id="13" name="Rectangle 12"/>
          <p:cNvSpPr/>
          <p:nvPr userDrawn="1"/>
        </p:nvSpPr>
        <p:spPr>
          <a:xfrm>
            <a:off x="0" y="5906814"/>
            <a:ext cx="12436475" cy="1087712"/>
          </a:xfrm>
          <a:prstGeom prst="rect">
            <a:avLst/>
          </a:prstGeom>
          <a:gradFill flip="none" rotWithShape="1">
            <a:gsLst>
              <a:gs pos="0">
                <a:srgbClr val="FFFFFF"/>
              </a:gs>
              <a:gs pos="100000">
                <a:srgbClr val="C8C8C8"/>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p>
            <a:pPr algn="ctr" defTabSz="1243493" eaLnBrk="1" fontAlgn="auto" hangingPunct="1">
              <a:spcBef>
                <a:spcPts val="0"/>
              </a:spcBef>
              <a:spcAft>
                <a:spcPts val="0"/>
              </a:spcAft>
              <a:defRPr/>
            </a:pPr>
            <a:endParaRPr lang="en-US" sz="2448" kern="0">
              <a:solidFill>
                <a:srgbClr val="CECFCD"/>
              </a:solidFill>
              <a:latin typeface="Century Gothic"/>
              <a:ea typeface="+mn-ea"/>
            </a:endParaRPr>
          </a:p>
        </p:txBody>
      </p:sp>
      <p:pic>
        <p:nvPicPr>
          <p:cNvPr id="2056" name="Picture 10" descr="ITnDevConnections_RGB_Dark-Gray.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748397271"/>
      </p:ext>
    </p:extLst>
  </p:cSld>
  <p:clrMap bg1="lt1" tx1="dk1" bg2="lt2" tx2="dk2" accent1="accent1" accent2="accent2" accent3="accent3" accent4="accent4" accent5="accent5" accent6="accent6" hlink="hlink" folHlink="folHlink"/>
  <p:sldLayoutIdLst>
    <p:sldLayoutId id="2147484529" r:id="rId1"/>
    <p:sldLayoutId id="2147484530" r:id="rId2"/>
  </p:sldLayoutIdLst>
  <p:txStyles>
    <p:titleStyle>
      <a:lvl1pPr algn="ctr" defTabSz="621746" rtl="0" eaLnBrk="0" fontAlgn="base" hangingPunct="0">
        <a:spcBef>
          <a:spcPct val="0"/>
        </a:spcBef>
        <a:spcAft>
          <a:spcPct val="0"/>
        </a:spcAft>
        <a:defRPr sz="5984" kern="1200">
          <a:solidFill>
            <a:schemeClr val="tx1"/>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2pPr>
      <a:lvl3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3pPr>
      <a:lvl4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4pPr>
      <a:lvl5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5pPr>
      <a:lvl6pPr marL="621746" algn="ctr" defTabSz="621746" rtl="0" fontAlgn="base">
        <a:spcBef>
          <a:spcPct val="0"/>
        </a:spcBef>
        <a:spcAft>
          <a:spcPct val="0"/>
        </a:spcAft>
        <a:defRPr sz="5984">
          <a:solidFill>
            <a:schemeClr val="tx1"/>
          </a:solidFill>
          <a:latin typeface="Calibri" pitchFamily="34" charset="0"/>
          <a:ea typeface="MS PGothic" pitchFamily="34" charset="-128"/>
        </a:defRPr>
      </a:lvl6pPr>
      <a:lvl7pPr marL="1243493" algn="ctr" defTabSz="621746" rtl="0" fontAlgn="base">
        <a:spcBef>
          <a:spcPct val="0"/>
        </a:spcBef>
        <a:spcAft>
          <a:spcPct val="0"/>
        </a:spcAft>
        <a:defRPr sz="5984">
          <a:solidFill>
            <a:schemeClr val="tx1"/>
          </a:solidFill>
          <a:latin typeface="Calibri" pitchFamily="34" charset="0"/>
          <a:ea typeface="MS PGothic" pitchFamily="34" charset="-128"/>
        </a:defRPr>
      </a:lvl7pPr>
      <a:lvl8pPr marL="1865239" algn="ctr" defTabSz="621746" rtl="0" fontAlgn="base">
        <a:spcBef>
          <a:spcPct val="0"/>
        </a:spcBef>
        <a:spcAft>
          <a:spcPct val="0"/>
        </a:spcAft>
        <a:defRPr sz="5984">
          <a:solidFill>
            <a:schemeClr val="tx1"/>
          </a:solidFill>
          <a:latin typeface="Calibri" pitchFamily="34" charset="0"/>
          <a:ea typeface="MS PGothic" pitchFamily="34" charset="-128"/>
        </a:defRPr>
      </a:lvl8pPr>
      <a:lvl9pPr marL="2486985" algn="ctr" defTabSz="621746" rtl="0" fontAlgn="base">
        <a:spcBef>
          <a:spcPct val="0"/>
        </a:spcBef>
        <a:spcAft>
          <a:spcPct val="0"/>
        </a:spcAft>
        <a:defRPr sz="5984">
          <a:solidFill>
            <a:schemeClr val="tx1"/>
          </a:solidFill>
          <a:latin typeface="Calibri" pitchFamily="34" charset="0"/>
          <a:ea typeface="MS PGothic" pitchFamily="34" charset="-128"/>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chemeClr val="tx1"/>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chemeClr val="tx1"/>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chemeClr val="tx1"/>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4" descr="ITnDevConnections_RGB_Dark-Gray.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8"/>
          <p:cNvSpPr>
            <a:spLocks noChangeArrowheads="1"/>
          </p:cNvSpPr>
          <p:nvPr userDrawn="1"/>
        </p:nvSpPr>
        <p:spPr bwMode="auto">
          <a:xfrm>
            <a:off x="0" y="0"/>
            <a:ext cx="12436475" cy="544019"/>
          </a:xfrm>
          <a:prstGeom prst="rect">
            <a:avLst/>
          </a:prstGeom>
          <a:gradFill flip="none" rotWithShape="1">
            <a:gsLst>
              <a:gs pos="0">
                <a:srgbClr val="2D7CBB"/>
              </a:gs>
              <a:gs pos="100000">
                <a:schemeClr val="tx2"/>
              </a:gs>
            </a:gsLst>
            <a:path path="circle">
              <a:fillToRect l="50000" t="50000" r="50000" b="50000"/>
            </a:path>
            <a:tileRect/>
          </a:gradFill>
          <a:ln>
            <a:noFill/>
          </a:ln>
        </p:spPr>
        <p:txBody>
          <a:bodyPr anchor="ctr"/>
          <a:lstStyle/>
          <a:p>
            <a:pPr algn="ctr" defTabSz="1243493" eaLnBrk="1" hangingPunct="1">
              <a:defRPr/>
            </a:pPr>
            <a:endParaRPr lang="en-US" sz="2448">
              <a:solidFill>
                <a:srgbClr val="CECFCD"/>
              </a:solidFill>
              <a:latin typeface="Century Gothic" charset="0"/>
              <a:ea typeface="ＭＳ Ｐゴシック" charset="0"/>
              <a:cs typeface="ＭＳ Ｐゴシック" charset="0"/>
            </a:endParaRPr>
          </a:p>
        </p:txBody>
      </p:sp>
      <p:sp>
        <p:nvSpPr>
          <p:cNvPr id="3078" name="Title Placeholder 1"/>
          <p:cNvSpPr>
            <a:spLocks noGrp="1"/>
          </p:cNvSpPr>
          <p:nvPr>
            <p:ph type="title"/>
          </p:nvPr>
        </p:nvSpPr>
        <p:spPr bwMode="auto">
          <a:xfrm>
            <a:off x="725461" y="4393167"/>
            <a:ext cx="8914967" cy="15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3079" name="Text Placeholder 2"/>
          <p:cNvSpPr>
            <a:spLocks noGrp="1"/>
          </p:cNvSpPr>
          <p:nvPr>
            <p:ph type="body" idx="1"/>
          </p:nvPr>
        </p:nvSpPr>
        <p:spPr bwMode="auto">
          <a:xfrm>
            <a:off x="725461" y="544019"/>
            <a:ext cx="8914967" cy="384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itle 1"/>
          <p:cNvSpPr txBox="1">
            <a:spLocks/>
          </p:cNvSpPr>
          <p:nvPr userDrawn="1"/>
        </p:nvSpPr>
        <p:spPr>
          <a:xfrm>
            <a:off x="0" y="-153276"/>
            <a:ext cx="12436475" cy="617419"/>
          </a:xfrm>
          <a:prstGeom prst="rect">
            <a:avLst/>
          </a:prstGeom>
          <a:effectLst/>
        </p:spPr>
        <p:txBody>
          <a:bodyPr anchor="b">
            <a:normAutofit/>
          </a:bodyPr>
          <a:lstStyle>
            <a:lvl1pPr algn="l" defTabSz="457200" rtl="0" eaLnBrk="0" fontAlgn="base" hangingPunct="0">
              <a:spcBef>
                <a:spcPct val="0"/>
              </a:spcBef>
              <a:spcAft>
                <a:spcPct val="0"/>
              </a:spcAft>
              <a:defRPr sz="2000" b="0" kern="1200" cap="all">
                <a:ln w="3175" cmpd="sng">
                  <a:noFill/>
                </a:ln>
                <a:solidFill>
                  <a:schemeClr val="tx1"/>
                </a:solidFill>
                <a:effectLst>
                  <a:outerShdw blurRad="50800" dist="38100" dir="2700000" algn="tl" rotWithShape="0">
                    <a:srgbClr val="000000">
                      <a:alpha val="43000"/>
                    </a:srgbClr>
                  </a:outerShdw>
                </a:effectLst>
                <a:latin typeface="+mj-lt"/>
                <a:ea typeface="ＭＳ Ｐゴシック" charset="0"/>
                <a:cs typeface="ＭＳ Ｐゴシック" charset="0"/>
              </a:defRPr>
            </a:lvl1pPr>
            <a:lvl2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1904" dirty="0">
                <a:solidFill>
                  <a:schemeClr val="bg1"/>
                </a:solidFill>
                <a:effectLst/>
              </a:rPr>
              <a:t>BUILDING BOTS FOR THE REAL</a:t>
            </a:r>
            <a:r>
              <a:rPr lang="en-US" sz="1904" baseline="0" dirty="0">
                <a:solidFill>
                  <a:schemeClr val="bg1"/>
                </a:solidFill>
                <a:effectLst/>
              </a:rPr>
              <a:t> WORLD</a:t>
            </a:r>
            <a:endParaRPr lang="en-US" sz="1904" dirty="0">
              <a:solidFill>
                <a:schemeClr val="bg1"/>
              </a:solidFill>
              <a:effectLst/>
            </a:endParaRPr>
          </a:p>
        </p:txBody>
      </p:sp>
      <p:sp>
        <p:nvSpPr>
          <p:cNvPr id="9"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990819932"/>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Lst>
  <p:hf sldNum="0" hdr="0" dt="0"/>
  <p:txStyles>
    <p:titleStyle>
      <a:lvl1pPr algn="ctr" defTabSz="621746" rtl="0" eaLnBrk="0" fontAlgn="base" hangingPunct="0">
        <a:spcBef>
          <a:spcPct val="0"/>
        </a:spcBef>
        <a:spcAft>
          <a:spcPct val="0"/>
        </a:spcAft>
        <a:defRPr sz="5984" kern="1200">
          <a:solidFill>
            <a:srgbClr val="2D7CBB"/>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2pPr>
      <a:lvl3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3pPr>
      <a:lvl4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4pPr>
      <a:lvl5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5pPr>
      <a:lvl6pPr marL="621746"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6pPr>
      <a:lvl7pPr marL="1243493"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7pPr>
      <a:lvl8pPr marL="1865239"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8pPr>
      <a:lvl9pPr marL="2486985"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rgbClr val="2D7CBB"/>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rgbClr val="7F7F7F"/>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rgbClr val="7F7F7F"/>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31314"/>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531" r:id="rId30"/>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6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77787309"/>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526" r:id="rId10"/>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618967" y="0"/>
            <a:ext cx="952401" cy="5766965"/>
            <a:chOff x="12618967" y="0"/>
            <a:chExt cx="952401" cy="5766965"/>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15739996"/>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47C32CD-0037-4889-A8F3-A6DFAFEBF746}" type="datetimeFigureOut">
              <a:rPr lang="ko-KR" altLang="en-US" smtClean="0"/>
              <a:t>2019-06-29</a:t>
            </a:fld>
            <a:endParaRPr lang="ko-KR" altLang="en-US"/>
          </a:p>
        </p:txBody>
      </p:sp>
      <p:sp>
        <p:nvSpPr>
          <p:cNvPr id="5" name="바닥글 개체 틀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58871286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txStyles>
    <p:titleStyle>
      <a:lvl1pPr algn="l" defTabSz="932418" rtl="0" eaLnBrk="1" latinLnBrk="1"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1"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1"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1"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ko-KR"/>
      </a:defPPr>
      <a:lvl1pPr marL="0" algn="l" defTabSz="932418" rtl="0" eaLnBrk="1" latinLnBrk="1" hangingPunct="1">
        <a:defRPr sz="1836" kern="1200">
          <a:solidFill>
            <a:schemeClr val="tx1"/>
          </a:solidFill>
          <a:latin typeface="+mn-lt"/>
          <a:ea typeface="+mn-ea"/>
          <a:cs typeface="+mn-cs"/>
        </a:defRPr>
      </a:lvl1pPr>
      <a:lvl2pPr marL="466209" algn="l" defTabSz="932418" rtl="0" eaLnBrk="1" latinLnBrk="1" hangingPunct="1">
        <a:defRPr sz="1836" kern="1200">
          <a:solidFill>
            <a:schemeClr val="tx1"/>
          </a:solidFill>
          <a:latin typeface="+mn-lt"/>
          <a:ea typeface="+mn-ea"/>
          <a:cs typeface="+mn-cs"/>
        </a:defRPr>
      </a:lvl2pPr>
      <a:lvl3pPr marL="932418" algn="l" defTabSz="932418" rtl="0" eaLnBrk="1" latinLnBrk="1" hangingPunct="1">
        <a:defRPr sz="1836" kern="1200">
          <a:solidFill>
            <a:schemeClr val="tx1"/>
          </a:solidFill>
          <a:latin typeface="+mn-lt"/>
          <a:ea typeface="+mn-ea"/>
          <a:cs typeface="+mn-cs"/>
        </a:defRPr>
      </a:lvl3pPr>
      <a:lvl4pPr marL="1398627" algn="l" defTabSz="932418" rtl="0" eaLnBrk="1" latinLnBrk="1" hangingPunct="1">
        <a:defRPr sz="1836" kern="1200">
          <a:solidFill>
            <a:schemeClr val="tx1"/>
          </a:solidFill>
          <a:latin typeface="+mn-lt"/>
          <a:ea typeface="+mn-ea"/>
          <a:cs typeface="+mn-cs"/>
        </a:defRPr>
      </a:lvl4pPr>
      <a:lvl5pPr marL="1864835" algn="l" defTabSz="932418" rtl="0" eaLnBrk="1" latinLnBrk="1" hangingPunct="1">
        <a:defRPr sz="1836" kern="1200">
          <a:solidFill>
            <a:schemeClr val="tx1"/>
          </a:solidFill>
          <a:latin typeface="+mn-lt"/>
          <a:ea typeface="+mn-ea"/>
          <a:cs typeface="+mn-cs"/>
        </a:defRPr>
      </a:lvl5pPr>
      <a:lvl6pPr marL="2331044" algn="l" defTabSz="932418" rtl="0" eaLnBrk="1" latinLnBrk="1" hangingPunct="1">
        <a:defRPr sz="1836" kern="1200">
          <a:solidFill>
            <a:schemeClr val="tx1"/>
          </a:solidFill>
          <a:latin typeface="+mn-lt"/>
          <a:ea typeface="+mn-ea"/>
          <a:cs typeface="+mn-cs"/>
        </a:defRPr>
      </a:lvl6pPr>
      <a:lvl7pPr marL="2797253" algn="l" defTabSz="932418" rtl="0" eaLnBrk="1" latinLnBrk="1" hangingPunct="1">
        <a:defRPr sz="1836" kern="1200">
          <a:solidFill>
            <a:schemeClr val="tx1"/>
          </a:solidFill>
          <a:latin typeface="+mn-lt"/>
          <a:ea typeface="+mn-ea"/>
          <a:cs typeface="+mn-cs"/>
        </a:defRPr>
      </a:lvl7pPr>
      <a:lvl8pPr marL="3263461" algn="l" defTabSz="932418" rtl="0" eaLnBrk="1" latinLnBrk="1" hangingPunct="1">
        <a:defRPr sz="1836" kern="1200">
          <a:solidFill>
            <a:schemeClr val="tx1"/>
          </a:solidFill>
          <a:latin typeface="+mn-lt"/>
          <a:ea typeface="+mn-ea"/>
          <a:cs typeface="+mn-cs"/>
        </a:defRPr>
      </a:lvl8pPr>
      <a:lvl9pPr marL="3729669" algn="l" defTabSz="932418" rtl="0" eaLnBrk="1" latinLnBrk="1"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73989"/>
      </p:ext>
    </p:extLst>
  </p:cSld>
  <p:clrMap bg1="dk1" tx1="lt1" bg2="dk2" tx2="lt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8" r:id="rId20"/>
    <p:sldLayoutId id="2147484509" r:id="rId21"/>
    <p:sldLayoutId id="2147484510" r:id="rId22"/>
    <p:sldLayoutId id="214748451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openxmlformats.org/officeDocument/2006/relationships/hyperlink" Target="https://dev.botframew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botframework.com/en-us/csharp/builder/sdkreference/dd/d5e/interface_microsoft_1_1_bot_1_1_builder_1_1_dialogs_1_1_i_dialog.html" TargetMode="External"/><Relationship Id="rId2" Type="http://schemas.openxmlformats.org/officeDocument/2006/relationships/notesSlide" Target="../notesSlides/notesSlide31.xml"/><Relationship Id="rId1" Type="http://schemas.openxmlformats.org/officeDocument/2006/relationships/slideLayout" Target="../slideLayouts/slideLayout92.xml"/><Relationship Id="rId4" Type="http://schemas.openxmlformats.org/officeDocument/2006/relationships/hyperlink" Target="https://docs.botframework.com/en-us/csharp/builder/sdkreference/dd/d13/namespace_microsoft_1_1_bot_1_1_builder_1_1_connector.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en-us/dotnet/api/microsoft.bot.connector.herocard?view=botbuilder-3.8" TargetMode="External"/><Relationship Id="rId3" Type="http://schemas.openxmlformats.org/officeDocument/2006/relationships/image" Target="../media/image64.png"/><Relationship Id="rId7" Type="http://schemas.openxmlformats.org/officeDocument/2006/relationships/hyperlink" Target="https://docs.microsoft.com/en-us/dotnet/api/microsoft.bot.connector.audiocard?view=botbuilder-3.8" TargetMode="External"/><Relationship Id="rId12" Type="http://schemas.openxmlformats.org/officeDocument/2006/relationships/hyperlink" Target="https://docs.microsoft.com/en-us/dotnet/api/microsoft.bot.connector.videocard?view=botbuilder-3.8" TargetMode="External"/><Relationship Id="rId2" Type="http://schemas.openxmlformats.org/officeDocument/2006/relationships/notesSlide" Target="../notesSlides/notesSlide39.xml"/><Relationship Id="rId1" Type="http://schemas.openxmlformats.org/officeDocument/2006/relationships/slideLayout" Target="../slideLayouts/slideLayout92.xml"/><Relationship Id="rId6" Type="http://schemas.openxmlformats.org/officeDocument/2006/relationships/hyperlink" Target="https://docs.microsoft.com/en-us/dotnet/api/microsoft.bot.connector.animationcard?view=botbuilder-3.8" TargetMode="External"/><Relationship Id="rId11" Type="http://schemas.openxmlformats.org/officeDocument/2006/relationships/hyperlink" Target="https://docs.microsoft.com/en-us/dotnet/api/microsoft.bot.connector.signincard?view=botbuilder-3.8" TargetMode="External"/><Relationship Id="rId5" Type="http://schemas.openxmlformats.org/officeDocument/2006/relationships/hyperlink" Target="https://docs.microsoft.com/en-us/adaptive-cards/get-started/bots#channel-status" TargetMode="External"/><Relationship Id="rId10" Type="http://schemas.openxmlformats.org/officeDocument/2006/relationships/hyperlink" Target="https://docs.microsoft.com/en-us/dotnet/api/microsoft.bot.connector.receiptcard?view=botbuilder-3.8" TargetMode="External"/><Relationship Id="rId4" Type="http://schemas.openxmlformats.org/officeDocument/2006/relationships/hyperlink" Target="https://docs.microsoft.com/en-us/adaptive-cards/get-started/bots" TargetMode="External"/><Relationship Id="rId9" Type="http://schemas.openxmlformats.org/officeDocument/2006/relationships/hyperlink" Target="https://docs.microsoft.com/en-us/dotnet/api/microsoft.bot.connector.thumbnailcard?view=botbuilder-3.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4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9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166.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25.xml"/><Relationship Id="rId4" Type="http://schemas.openxmlformats.org/officeDocument/2006/relationships/hyperlink" Target="https://github.com/Microsoft/botbuild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25.xml"/><Relationship Id="rId4" Type="http://schemas.openxmlformats.org/officeDocument/2006/relationships/hyperlink" Target="https://bots.botframework.com/"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25.xml"/><Relationship Id="rId4" Type="http://schemas.openxmlformats.org/officeDocument/2006/relationships/hyperlink" Target="http://gamechatbot.azurewebsites.net/"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29" y="982662"/>
            <a:ext cx="10058336" cy="1828786"/>
          </a:xfrm>
        </p:spPr>
        <p:txBody>
          <a:bodyPr/>
          <a:lstStyle/>
          <a:p>
            <a:r>
              <a:rPr lang="en-US" altLang="ko-KR" sz="3600" b="1" dirty="0"/>
              <a:t>Microsoft Bot Framework</a:t>
            </a:r>
            <a:br>
              <a:rPr lang="en-US" altLang="ko-KR" dirty="0"/>
            </a:br>
            <a:r>
              <a:rPr lang="en-US" altLang="ko-KR" sz="7200" b="1" dirty="0"/>
              <a:t>Cortana HOL</a:t>
            </a:r>
            <a:endParaRPr lang="en-US" sz="4000" dirty="0"/>
          </a:p>
        </p:txBody>
      </p:sp>
      <p:sp>
        <p:nvSpPr>
          <p:cNvPr id="3" name="Text Placeholder 2"/>
          <p:cNvSpPr>
            <a:spLocks noGrp="1"/>
          </p:cNvSpPr>
          <p:nvPr>
            <p:ph type="body" sz="quarter" idx="12"/>
          </p:nvPr>
        </p:nvSpPr>
        <p:spPr>
          <a:xfrm>
            <a:off x="427037" y="4640262"/>
            <a:ext cx="5267117" cy="1828007"/>
          </a:xfrm>
        </p:spPr>
        <p:txBody>
          <a:bodyPr/>
          <a:lstStyle/>
          <a:p>
            <a:pPr defTabSz="932563"/>
            <a:r>
              <a:rPr lang="ko-KR" altLang="en-US" spc="-100" dirty="0">
                <a:gradFill>
                  <a:gsLst>
                    <a:gs pos="3333">
                      <a:srgbClr val="FFFFFF"/>
                    </a:gs>
                    <a:gs pos="39000">
                      <a:srgbClr val="FFFFFF"/>
                    </a:gs>
                  </a:gsLst>
                  <a:lin ang="5400000" scaled="0"/>
                </a:gradFill>
              </a:rPr>
              <a:t>김영욱 부장</a:t>
            </a:r>
            <a:br>
              <a:rPr lang="en-US" altLang="ko-KR" spc="-100" dirty="0">
                <a:gradFill>
                  <a:gsLst>
                    <a:gs pos="3333">
                      <a:srgbClr val="FFFFFF"/>
                    </a:gs>
                    <a:gs pos="39000">
                      <a:srgbClr val="FFFFFF"/>
                    </a:gs>
                  </a:gsLst>
                  <a:lin ang="5400000" scaled="0"/>
                </a:gradFill>
              </a:rPr>
            </a:br>
            <a:r>
              <a:rPr lang="en-US" spc="-100" dirty="0">
                <a:gradFill>
                  <a:gsLst>
                    <a:gs pos="3333">
                      <a:srgbClr val="FFFFFF"/>
                    </a:gs>
                    <a:gs pos="39000">
                      <a:srgbClr val="FFFFFF"/>
                    </a:gs>
                  </a:gsLst>
                  <a:lin ang="5400000" scaled="0"/>
                </a:gradFill>
              </a:rPr>
              <a:t>Technical Evangelist </a:t>
            </a:r>
            <a:r>
              <a:rPr lang="en-US" spc="-100">
                <a:gradFill>
                  <a:gsLst>
                    <a:gs pos="3333">
                      <a:srgbClr val="FFFFFF"/>
                    </a:gs>
                    <a:gs pos="39000">
                      <a:srgbClr val="FFFFFF"/>
                    </a:gs>
                  </a:gsLst>
                  <a:lin ang="5400000" scaled="0"/>
                </a:gradFill>
              </a:rPr>
              <a:t>/ CSE</a:t>
            </a:r>
            <a:endParaRPr lang="en-US" spc="-100" dirty="0">
              <a:gradFill>
                <a:gsLst>
                  <a:gs pos="3333">
                    <a:srgbClr val="FFFFFF"/>
                  </a:gs>
                  <a:gs pos="39000">
                    <a:srgbClr val="FFFFFF"/>
                  </a:gs>
                </a:gsLst>
                <a:lin ang="5400000" scaled="0"/>
              </a:gradFill>
            </a:endParaRPr>
          </a:p>
          <a:p>
            <a:pPr defTabSz="932563"/>
            <a:r>
              <a:rPr lang="en-US" spc="-100" dirty="0">
                <a:gradFill>
                  <a:gsLst>
                    <a:gs pos="3333">
                      <a:srgbClr val="FFFFFF"/>
                    </a:gs>
                    <a:gs pos="39000">
                      <a:srgbClr val="FFFFFF"/>
                    </a:gs>
                  </a:gsLst>
                  <a:lin ang="5400000" scaled="0"/>
                </a:gradFill>
              </a:rPr>
              <a:t>Blog://YoungWook.com </a:t>
            </a:r>
          </a:p>
          <a:p>
            <a:pPr defTabSz="932563"/>
            <a:r>
              <a:rPr lang="en-US" spc="-100" dirty="0">
                <a:gradFill>
                  <a:gsLst>
                    <a:gs pos="3333">
                      <a:srgbClr val="FFFFFF"/>
                    </a:gs>
                    <a:gs pos="39000">
                      <a:srgbClr val="FFFFFF"/>
                    </a:gs>
                  </a:gsLst>
                  <a:lin ang="5400000" scaled="0"/>
                </a:gradFill>
              </a:rPr>
              <a:t>youngwook@outlook.com</a:t>
            </a:r>
          </a:p>
        </p:txBody>
      </p:sp>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11262"/>
            <a:ext cx="12436475" cy="1181862"/>
          </a:xfrm>
        </p:spPr>
        <p:txBody>
          <a:bodyPr/>
          <a:lstStyle/>
          <a:p>
            <a:pPr algn="ctr"/>
            <a:r>
              <a:rPr lang="en-US" b="1" dirty="0"/>
              <a:t>Chatbot.</a:t>
            </a:r>
          </a:p>
        </p:txBody>
      </p:sp>
      <p:pic>
        <p:nvPicPr>
          <p:cNvPr id="3" name="그림 2"/>
          <p:cNvPicPr>
            <a:picLocks noChangeAspect="1"/>
          </p:cNvPicPr>
          <p:nvPr/>
        </p:nvPicPr>
        <p:blipFill>
          <a:blip r:embed="rId3"/>
          <a:stretch>
            <a:fillRect/>
          </a:stretch>
        </p:blipFill>
        <p:spPr>
          <a:xfrm>
            <a:off x="960437" y="2582862"/>
            <a:ext cx="7048501" cy="3946800"/>
          </a:xfrm>
          <a:prstGeom prst="rect">
            <a:avLst/>
          </a:prstGeom>
        </p:spPr>
      </p:pic>
      <p:pic>
        <p:nvPicPr>
          <p:cNvPr id="4" name="그림 3"/>
          <p:cNvPicPr>
            <a:picLocks noChangeAspect="1"/>
          </p:cNvPicPr>
          <p:nvPr/>
        </p:nvPicPr>
        <p:blipFill>
          <a:blip r:embed="rId4"/>
          <a:stretch>
            <a:fillRect/>
          </a:stretch>
        </p:blipFill>
        <p:spPr>
          <a:xfrm>
            <a:off x="7361237" y="2773528"/>
            <a:ext cx="4572000" cy="3565467"/>
          </a:xfrm>
          <a:prstGeom prst="rect">
            <a:avLst/>
          </a:prstGeom>
        </p:spPr>
      </p:pic>
    </p:spTree>
    <p:extLst>
      <p:ext uri="{BB962C8B-B14F-4D97-AF65-F5344CB8AC3E}">
        <p14:creationId xmlns:p14="http://schemas.microsoft.com/office/powerpoint/2010/main" val="3957945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 name="그림 2"/>
          <p:cNvPicPr>
            <a:picLocks noChangeAspect="1"/>
          </p:cNvPicPr>
          <p:nvPr/>
        </p:nvPicPr>
        <p:blipFill>
          <a:blip r:embed="rId3"/>
          <a:stretch>
            <a:fillRect/>
          </a:stretch>
        </p:blipFill>
        <p:spPr>
          <a:xfrm>
            <a:off x="731837" y="1592262"/>
            <a:ext cx="10948599" cy="2895600"/>
          </a:xfrm>
          <a:prstGeom prst="rect">
            <a:avLst/>
          </a:prstGeom>
        </p:spPr>
      </p:pic>
      <p:sp>
        <p:nvSpPr>
          <p:cNvPr id="7" name="직사각형 6"/>
          <p:cNvSpPr/>
          <p:nvPr/>
        </p:nvSpPr>
        <p:spPr>
          <a:xfrm>
            <a:off x="8734125" y="4525502"/>
            <a:ext cx="3054939" cy="369332"/>
          </a:xfrm>
          <a:prstGeom prst="rect">
            <a:avLst/>
          </a:prstGeom>
        </p:spPr>
        <p:txBody>
          <a:bodyPr wrap="none">
            <a:spAutoFit/>
          </a:bodyPr>
          <a:lstStyle/>
          <a:p>
            <a:r>
              <a:rPr lang="ko-KR" altLang="en-US" dirty="0">
                <a:latin typeface="HCRBatang"/>
              </a:rPr>
              <a:t>출처 </a:t>
            </a:r>
            <a:r>
              <a:rPr lang="en-US" altLang="ko-KR" dirty="0">
                <a:latin typeface="HCRBatang"/>
              </a:rPr>
              <a:t>: Statista 2016 </a:t>
            </a:r>
            <a:r>
              <a:rPr lang="ko-KR" altLang="en-US" dirty="0">
                <a:latin typeface="HCRBatang"/>
              </a:rPr>
              <a:t>수정 요약</a:t>
            </a:r>
            <a:endParaRPr lang="ko-KR" altLang="en-US" dirty="0"/>
          </a:p>
        </p:txBody>
      </p:sp>
    </p:spTree>
    <p:extLst>
      <p:ext uri="{BB962C8B-B14F-4D97-AF65-F5344CB8AC3E}">
        <p14:creationId xmlns:p14="http://schemas.microsoft.com/office/powerpoint/2010/main" val="35460466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1417637" y="1744662"/>
          <a:ext cx="9829800" cy="3571240"/>
        </p:xfrm>
        <a:graphic>
          <a:graphicData uri="http://schemas.openxmlformats.org/drawingml/2006/table">
            <a:tbl>
              <a:tblPr firstRow="1" bandRow="1">
                <a:tableStyleId>{9D7B26C5-4107-4FEC-AEDC-1716B250A1EF}</a:tableStyleId>
              </a:tblPr>
              <a:tblGrid>
                <a:gridCol w="3921128">
                  <a:extLst>
                    <a:ext uri="{9D8B030D-6E8A-4147-A177-3AD203B41FA5}">
                      <a16:colId xmlns:a16="http://schemas.microsoft.com/office/drawing/2014/main" val="3317093067"/>
                    </a:ext>
                  </a:extLst>
                </a:gridCol>
                <a:gridCol w="5908672">
                  <a:extLst>
                    <a:ext uri="{9D8B030D-6E8A-4147-A177-3AD203B41FA5}">
                      <a16:colId xmlns:a16="http://schemas.microsoft.com/office/drawing/2014/main" val="1359331619"/>
                    </a:ext>
                  </a:extLst>
                </a:gridCol>
              </a:tblGrid>
              <a:tr h="370840">
                <a:tc>
                  <a:txBody>
                    <a:bodyPr/>
                    <a:lstStyle/>
                    <a:p>
                      <a:pPr latinLnBrk="1"/>
                      <a:r>
                        <a:rPr lang="ko-KR" altLang="en-US" dirty="0"/>
                        <a:t>관련 기술</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패턴인식</a:t>
                      </a:r>
                      <a:endParaRPr lang="en-US" altLang="ko-KR" dirty="0"/>
                    </a:p>
                    <a:p>
                      <a:pPr latinLnBrk="1"/>
                      <a:r>
                        <a:rPr lang="en-US" altLang="ko-KR" dirty="0"/>
                        <a:t>(Pattern Recognition)</a:t>
                      </a:r>
                      <a:endParaRPr lang="ko-KR" altLang="en-US" dirty="0"/>
                    </a:p>
                  </a:txBody>
                  <a:tcPr/>
                </a:tc>
                <a:tc>
                  <a:txBody>
                    <a:bodyPr/>
                    <a:lstStyle/>
                    <a:p>
                      <a:pPr latinLnBrk="1"/>
                      <a:r>
                        <a:rPr lang="ko-KR" altLang="en-US" dirty="0"/>
                        <a:t>기계에 의하여 도형</a:t>
                      </a:r>
                      <a:r>
                        <a:rPr lang="en-US" altLang="ko-KR" dirty="0"/>
                        <a:t>, </a:t>
                      </a:r>
                      <a:r>
                        <a:rPr lang="ko-KR" altLang="en-US" dirty="0"/>
                        <a:t>문자</a:t>
                      </a:r>
                      <a:r>
                        <a:rPr lang="en-US" altLang="ko-KR" dirty="0"/>
                        <a:t>, </a:t>
                      </a:r>
                      <a:r>
                        <a:rPr lang="ko-KR" altLang="en-US" dirty="0"/>
                        <a:t>음성 등을 식별하는 것</a:t>
                      </a:r>
                    </a:p>
                  </a:txBody>
                  <a:tcPr/>
                </a:tc>
                <a:extLst>
                  <a:ext uri="{0D108BD9-81ED-4DB2-BD59-A6C34878D82A}">
                    <a16:rowId xmlns:a16="http://schemas.microsoft.com/office/drawing/2014/main" val="42208717"/>
                  </a:ext>
                </a:extLst>
              </a:tr>
              <a:tr h="370840">
                <a:tc>
                  <a:txBody>
                    <a:bodyPr/>
                    <a:lstStyle/>
                    <a:p>
                      <a:pPr latinLnBrk="1"/>
                      <a:r>
                        <a:rPr lang="ko-KR" altLang="en-US" dirty="0"/>
                        <a:t>자연어처리</a:t>
                      </a:r>
                      <a:endParaRPr lang="en-US" altLang="ko-KR" dirty="0"/>
                    </a:p>
                    <a:p>
                      <a:pPr latinLnBrk="1"/>
                      <a:r>
                        <a:rPr lang="en-US" altLang="ko-KR" dirty="0"/>
                        <a:t>(natural</a:t>
                      </a:r>
                      <a:r>
                        <a:rPr lang="ko-KR" altLang="en-US" dirty="0"/>
                        <a:t> </a:t>
                      </a:r>
                      <a:r>
                        <a:rPr lang="en-US" altLang="ko-KR" dirty="0"/>
                        <a:t>Language Processing)</a:t>
                      </a:r>
                      <a:endParaRPr lang="ko-KR" altLang="en-US" dirty="0"/>
                    </a:p>
                  </a:txBody>
                  <a:tcPr/>
                </a:tc>
                <a:tc>
                  <a:txBody>
                    <a:bodyPr/>
                    <a:lstStyle/>
                    <a:p>
                      <a:pPr latinLnBrk="1"/>
                      <a:r>
                        <a:rPr lang="ko-KR" altLang="en-US" dirty="0"/>
                        <a:t>인간이 보통 쓰는 언어를 컴퓨터에 인식시켜 처리하는 일 정보검색 질의 응답</a:t>
                      </a:r>
                      <a:r>
                        <a:rPr lang="en-US" altLang="ko-KR" dirty="0"/>
                        <a:t>, </a:t>
                      </a:r>
                      <a:r>
                        <a:rPr lang="ko-KR" altLang="en-US" dirty="0"/>
                        <a:t>시스템 자동 번역</a:t>
                      </a:r>
                      <a:r>
                        <a:rPr lang="en-US" altLang="ko-KR" dirty="0"/>
                        <a:t>, </a:t>
                      </a:r>
                      <a:r>
                        <a:rPr lang="ko-KR" altLang="en-US" dirty="0"/>
                        <a:t>통역 등이 포함됨</a:t>
                      </a:r>
                    </a:p>
                  </a:txBody>
                  <a:tcPr/>
                </a:tc>
                <a:extLst>
                  <a:ext uri="{0D108BD9-81ED-4DB2-BD59-A6C34878D82A}">
                    <a16:rowId xmlns:a16="http://schemas.microsoft.com/office/drawing/2014/main" val="3879879149"/>
                  </a:ext>
                </a:extLst>
              </a:tr>
              <a:tr h="370840">
                <a:tc>
                  <a:txBody>
                    <a:bodyPr/>
                    <a:lstStyle/>
                    <a:p>
                      <a:pPr latinLnBrk="1"/>
                      <a:r>
                        <a:rPr lang="ko-KR" altLang="en-US" dirty="0" err="1"/>
                        <a:t>시멘틱</a:t>
                      </a:r>
                      <a:r>
                        <a:rPr lang="ko-KR" altLang="en-US" dirty="0"/>
                        <a:t> 웹</a:t>
                      </a:r>
                      <a:endParaRPr lang="en-US" altLang="ko-KR" dirty="0"/>
                    </a:p>
                    <a:p>
                      <a:pPr latinLnBrk="1"/>
                      <a:r>
                        <a:rPr lang="en-US" altLang="ko-KR" dirty="0"/>
                        <a:t>(</a:t>
                      </a:r>
                      <a:r>
                        <a:rPr lang="en-US" altLang="ko-KR" dirty="0" err="1"/>
                        <a:t>Symantic</a:t>
                      </a:r>
                      <a:r>
                        <a:rPr lang="en-US" altLang="ko-KR" dirty="0"/>
                        <a:t> Web)</a:t>
                      </a:r>
                      <a:endParaRPr lang="ko-KR" altLang="en-US" dirty="0"/>
                    </a:p>
                  </a:txBody>
                  <a:tcPr/>
                </a:tc>
                <a:tc>
                  <a:txBody>
                    <a:bodyPr/>
                    <a:lstStyle/>
                    <a:p>
                      <a:pPr latinLnBrk="1"/>
                      <a:r>
                        <a:rPr lang="ko-KR" altLang="en-US" dirty="0"/>
                        <a:t>컴퓨터가 정보 자원의 뜻을 이해하고 논리적 추론까지 할 수 있는 차세대 지능형 웹</a:t>
                      </a:r>
                    </a:p>
                  </a:txBody>
                  <a:tcPr/>
                </a:tc>
                <a:extLst>
                  <a:ext uri="{0D108BD9-81ED-4DB2-BD59-A6C34878D82A}">
                    <a16:rowId xmlns:a16="http://schemas.microsoft.com/office/drawing/2014/main" val="3917552853"/>
                  </a:ext>
                </a:extLst>
              </a:tr>
              <a:tr h="370840">
                <a:tc>
                  <a:txBody>
                    <a:bodyPr/>
                    <a:lstStyle/>
                    <a:p>
                      <a:pPr latinLnBrk="1"/>
                      <a:r>
                        <a:rPr lang="ko-KR" altLang="en-US" dirty="0"/>
                        <a:t>텍스트 마이닝</a:t>
                      </a:r>
                      <a:br>
                        <a:rPr lang="en-US" altLang="ko-KR" dirty="0"/>
                      </a:br>
                      <a:r>
                        <a:rPr lang="en-US" altLang="ko-KR" dirty="0"/>
                        <a:t>(Text Mining)</a:t>
                      </a:r>
                      <a:endParaRPr lang="ko-KR" altLang="en-US" dirty="0"/>
                    </a:p>
                  </a:txBody>
                  <a:tcPr/>
                </a:tc>
                <a:tc>
                  <a:txBody>
                    <a:bodyPr/>
                    <a:lstStyle/>
                    <a:p>
                      <a:pPr latinLnBrk="1"/>
                      <a:r>
                        <a:rPr lang="ko-KR" altLang="en-US" dirty="0"/>
                        <a:t>비정형 텍스트 데이터에서 새롭고 유용한 정보를 찾아내는 과정 또는 기술</a:t>
                      </a:r>
                    </a:p>
                  </a:txBody>
                  <a:tcPr/>
                </a:tc>
                <a:extLst>
                  <a:ext uri="{0D108BD9-81ED-4DB2-BD59-A6C34878D82A}">
                    <a16:rowId xmlns:a16="http://schemas.microsoft.com/office/drawing/2014/main" val="2601559562"/>
                  </a:ext>
                </a:extLst>
              </a:tr>
              <a:tr h="370840">
                <a:tc>
                  <a:txBody>
                    <a:bodyPr/>
                    <a:lstStyle/>
                    <a:p>
                      <a:pPr latinLnBrk="1"/>
                      <a:r>
                        <a:rPr lang="ko-KR" altLang="en-US" dirty="0"/>
                        <a:t>상황인식 컴퓨팅</a:t>
                      </a:r>
                      <a:br>
                        <a:rPr lang="en-US" altLang="ko-KR" dirty="0"/>
                      </a:br>
                      <a:r>
                        <a:rPr lang="en-US" altLang="ko-KR" dirty="0"/>
                        <a:t>(Context Aware Computing)</a:t>
                      </a:r>
                      <a:endParaRPr lang="ko-KR" altLang="en-US" dirty="0"/>
                    </a:p>
                  </a:txBody>
                  <a:tcPr/>
                </a:tc>
                <a:tc>
                  <a:txBody>
                    <a:bodyPr/>
                    <a:lstStyle/>
                    <a:p>
                      <a:pPr latinLnBrk="1"/>
                      <a:r>
                        <a:rPr lang="ko-KR" altLang="en-US" dirty="0"/>
                        <a:t>가상공간에서 현실의 상황을 정보화하고 이를 활용하여 사용자 중심의 지능화된 서비스를 제공하는 기술</a:t>
                      </a:r>
                      <a:r>
                        <a:rPr lang="en-US" altLang="ko-KR" dirty="0"/>
                        <a:t>.</a:t>
                      </a:r>
                      <a:endParaRPr lang="ko-KR" altLang="en-US" dirty="0"/>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텍스트 기반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주요 핵심 기술</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837237" y="5478462"/>
            <a:ext cx="572304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ko-KR" altLang="en-US" dirty="0">
                <a:latin typeface="HCRBatang"/>
              </a:rPr>
              <a:t>한국정보화진흥원</a:t>
            </a:r>
            <a:r>
              <a:rPr lang="en-US" altLang="ko-KR" dirty="0">
                <a:latin typeface="HCRBatang"/>
              </a:rPr>
              <a:t>, ‘</a:t>
            </a:r>
            <a:r>
              <a:rPr lang="ko-KR" altLang="en-US" dirty="0">
                <a:latin typeface="HCRBatang"/>
              </a:rPr>
              <a:t>모바일시대를 넘어 </a:t>
            </a:r>
            <a:r>
              <a:rPr lang="en-US" altLang="ko-KR" dirty="0">
                <a:latin typeface="HCRBatang"/>
              </a:rPr>
              <a:t>AI</a:t>
            </a:r>
            <a:r>
              <a:rPr lang="ko-KR" altLang="en-US" dirty="0">
                <a:latin typeface="HCRBatang"/>
              </a:rPr>
              <a:t>시대로’</a:t>
            </a:r>
            <a:endParaRPr lang="ko-KR" altLang="en-US" dirty="0"/>
          </a:p>
        </p:txBody>
      </p:sp>
    </p:spTree>
    <p:extLst>
      <p:ext uri="{BB962C8B-B14F-4D97-AF65-F5344CB8AC3E}">
        <p14:creationId xmlns:p14="http://schemas.microsoft.com/office/powerpoint/2010/main" val="3247174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skype.botframework.com/icon.png">
            <a:extLst>
              <a:ext uri="{FF2B5EF4-FFF2-40B4-BE49-F238E27FC236}">
                <a16:creationId xmlns:a16="http://schemas.microsoft.com/office/drawing/2014/main" id="{0663244F-AC92-47B1-9AB6-3B5EAC695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928818"/>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facebook.botframework.com/content/icon.png">
            <a:extLst>
              <a:ext uri="{FF2B5EF4-FFF2-40B4-BE49-F238E27FC236}">
                <a16:creationId xmlns:a16="http://schemas.microsoft.com/office/drawing/2014/main" id="{2F207880-2281-4E4D-AB0A-6A6741F74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86" y="123157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lack.botframework.com/content/icon.png">
            <a:extLst>
              <a:ext uri="{FF2B5EF4-FFF2-40B4-BE49-F238E27FC236}">
                <a16:creationId xmlns:a16="http://schemas.microsoft.com/office/drawing/2014/main" id="{3261AF5F-175C-4114-9187-E422DF93C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 y="1897062"/>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telegram.botframework.com/icon.png">
            <a:extLst>
              <a:ext uri="{FF2B5EF4-FFF2-40B4-BE49-F238E27FC236}">
                <a16:creationId xmlns:a16="http://schemas.microsoft.com/office/drawing/2014/main" id="{85E2BA5C-F3AB-49BB-B82D-EE813BA05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286530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msteams.botframework.com/BotFramework_MicrosoftTeams.png">
            <a:extLst>
              <a:ext uri="{FF2B5EF4-FFF2-40B4-BE49-F238E27FC236}">
                <a16:creationId xmlns:a16="http://schemas.microsoft.com/office/drawing/2014/main" id="{C4B66820-2557-4CC5-BAEF-6F98E629D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186" y="2131149"/>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groupme.botframework.com/icon.png">
            <a:extLst>
              <a:ext uri="{FF2B5EF4-FFF2-40B4-BE49-F238E27FC236}">
                <a16:creationId xmlns:a16="http://schemas.microsoft.com/office/drawing/2014/main" id="{0C617654-3B1B-4CFD-BD5A-520B5492D5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588" y="3050029"/>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kik.botframework.com/content/icon.png">
            <a:extLst>
              <a:ext uri="{FF2B5EF4-FFF2-40B4-BE49-F238E27FC236}">
                <a16:creationId xmlns:a16="http://schemas.microsoft.com/office/drawing/2014/main" id="{A6EF84BE-EC07-4676-8CD3-67FC47A3AE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 y="3833550"/>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directline.botframework.com/Content/directline.png">
            <a:extLst>
              <a:ext uri="{FF2B5EF4-FFF2-40B4-BE49-F238E27FC236}">
                <a16:creationId xmlns:a16="http://schemas.microsoft.com/office/drawing/2014/main" id="{B8FC5EB5-C46C-4F07-A438-F3AB928542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2535" y="1628760"/>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https://email.botframework.com/content/icon.png">
            <a:extLst>
              <a:ext uri="{FF2B5EF4-FFF2-40B4-BE49-F238E27FC236}">
                <a16:creationId xmlns:a16="http://schemas.microsoft.com/office/drawing/2014/main" id="{0EBACE65-E0E0-48AC-8450-E64B731701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2535" y="254968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s://webchat.botframework.com/Content/webchat.png">
            <a:extLst>
              <a:ext uri="{FF2B5EF4-FFF2-40B4-BE49-F238E27FC236}">
                <a16:creationId xmlns:a16="http://schemas.microsoft.com/office/drawing/2014/main" id="{26909691-DD1B-4684-A41C-C6740DC5E0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7186" y="395450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sms.botframework.com/content/icon.png">
            <a:extLst>
              <a:ext uri="{FF2B5EF4-FFF2-40B4-BE49-F238E27FC236}">
                <a16:creationId xmlns:a16="http://schemas.microsoft.com/office/drawing/2014/main" id="{36A8E348-D564-4059-BBB1-0E915257CC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2536" y="3491420"/>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39B83B9D-4724-4DBE-AABF-0C67A7AE35BB}"/>
              </a:ext>
            </a:extLst>
          </p:cNvPr>
          <p:cNvSpPr/>
          <p:nvPr/>
        </p:nvSpPr>
        <p:spPr>
          <a:xfrm>
            <a:off x="4300304" y="214882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5" name="Rectangle 11">
            <a:extLst>
              <a:ext uri="{FF2B5EF4-FFF2-40B4-BE49-F238E27FC236}">
                <a16:creationId xmlns:a16="http://schemas.microsoft.com/office/drawing/2014/main" id="{C53A7659-101E-41C6-A0F0-6EC3321F5AA8}"/>
              </a:ext>
            </a:extLst>
          </p:cNvPr>
          <p:cNvSpPr/>
          <p:nvPr/>
        </p:nvSpPr>
        <p:spPr>
          <a:xfrm>
            <a:off x="4300304" y="764262"/>
            <a:ext cx="2600045" cy="699942"/>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CONNECTOR</a:t>
            </a:r>
          </a:p>
        </p:txBody>
      </p:sp>
      <p:sp>
        <p:nvSpPr>
          <p:cNvPr id="16" name="Rectangle 3">
            <a:extLst>
              <a:ext uri="{FF2B5EF4-FFF2-40B4-BE49-F238E27FC236}">
                <a16:creationId xmlns:a16="http://schemas.microsoft.com/office/drawing/2014/main" id="{8AA88D93-F566-4FB1-AAFF-26E870D2E4EC}"/>
              </a:ext>
            </a:extLst>
          </p:cNvPr>
          <p:cNvSpPr/>
          <p:nvPr/>
        </p:nvSpPr>
        <p:spPr>
          <a:xfrm>
            <a:off x="4300303"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NLP</a:t>
            </a:r>
            <a:br>
              <a:rPr lang="en-US" sz="2400" dirty="0">
                <a:solidFill>
                  <a:srgbClr val="FFFFFF"/>
                </a:solidFill>
                <a:latin typeface="Segoe UI"/>
              </a:rPr>
            </a:br>
            <a:r>
              <a:rPr lang="en-US" sz="1200" dirty="0">
                <a:solidFill>
                  <a:srgbClr val="FFFFFF"/>
                </a:solidFill>
                <a:latin typeface="Segoe UI"/>
              </a:rPr>
              <a:t>(Neutral Language </a:t>
            </a:r>
            <a:r>
              <a:rPr kumimoji="0" lang="en-US" sz="1200" b="0" i="0" u="none" strike="noStrike" kern="1200" cap="none" spc="0" normalizeH="0" baseline="0" noProof="0" dirty="0">
                <a:ln>
                  <a:noFill/>
                </a:ln>
                <a:solidFill>
                  <a:srgbClr val="FFFFFF"/>
                </a:solidFill>
                <a:effectLst/>
                <a:uLnTx/>
                <a:uFillTx/>
                <a:latin typeface="Segoe UI"/>
                <a:ea typeface="+mn-ea"/>
                <a:cs typeface="+mn-cs"/>
              </a:rPr>
              <a:t>Processing)</a:t>
            </a:r>
          </a:p>
        </p:txBody>
      </p:sp>
      <p:sp>
        <p:nvSpPr>
          <p:cNvPr id="17" name="Rectangle 3">
            <a:extLst>
              <a:ext uri="{FF2B5EF4-FFF2-40B4-BE49-F238E27FC236}">
                <a16:creationId xmlns:a16="http://schemas.microsoft.com/office/drawing/2014/main" id="{176C639D-7B13-47B7-BB45-FC62035EA351}"/>
              </a:ext>
            </a:extLst>
          </p:cNvPr>
          <p:cNvSpPr/>
          <p:nvPr/>
        </p:nvSpPr>
        <p:spPr>
          <a:xfrm>
            <a:off x="7578022" y="142366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STT / TTS</a:t>
            </a:r>
            <a:br>
              <a:rPr lang="en-US" sz="2400" dirty="0">
                <a:solidFill>
                  <a:srgbClr val="FFFFFF"/>
                </a:solidFill>
                <a:latin typeface="Segoe UI"/>
              </a:rPr>
            </a:br>
            <a:r>
              <a:rPr lang="en-US" sz="1200" dirty="0">
                <a:solidFill>
                  <a:srgbClr val="FFFFFF"/>
                </a:solidFill>
                <a:latin typeface="Segoe UI"/>
              </a:rPr>
              <a:t>(Speech to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화살표: 오른쪽 17">
            <a:extLst>
              <a:ext uri="{FF2B5EF4-FFF2-40B4-BE49-F238E27FC236}">
                <a16:creationId xmlns:a16="http://schemas.microsoft.com/office/drawing/2014/main" id="{CE07E890-27B2-4111-8F48-3FD8A191E00F}"/>
              </a:ext>
            </a:extLst>
          </p:cNvPr>
          <p:cNvSpPr/>
          <p:nvPr/>
        </p:nvSpPr>
        <p:spPr bwMode="auto">
          <a:xfrm rot="19699584">
            <a:off x="3582686" y="1140647"/>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화살표: 오른쪽 18">
            <a:extLst>
              <a:ext uri="{FF2B5EF4-FFF2-40B4-BE49-F238E27FC236}">
                <a16:creationId xmlns:a16="http://schemas.microsoft.com/office/drawing/2014/main" id="{E354BE64-DD64-4441-872F-777505F89655}"/>
              </a:ext>
            </a:extLst>
          </p:cNvPr>
          <p:cNvSpPr/>
          <p:nvPr/>
        </p:nvSpPr>
        <p:spPr bwMode="auto">
          <a:xfrm rot="2151387">
            <a:off x="6827568" y="3028109"/>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화살표: 오른쪽 19">
            <a:extLst>
              <a:ext uri="{FF2B5EF4-FFF2-40B4-BE49-F238E27FC236}">
                <a16:creationId xmlns:a16="http://schemas.microsoft.com/office/drawing/2014/main" id="{8583A9C3-63A6-4534-8088-4433860554FB}"/>
              </a:ext>
            </a:extLst>
          </p:cNvPr>
          <p:cNvSpPr/>
          <p:nvPr/>
        </p:nvSpPr>
        <p:spPr bwMode="auto">
          <a:xfrm rot="5400000">
            <a:off x="5307464" y="1514990"/>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화살표: 오른쪽 20">
            <a:extLst>
              <a:ext uri="{FF2B5EF4-FFF2-40B4-BE49-F238E27FC236}">
                <a16:creationId xmlns:a16="http://schemas.microsoft.com/office/drawing/2014/main" id="{1A46426E-763D-4124-BAE9-347EFFBA3739}"/>
              </a:ext>
            </a:extLst>
          </p:cNvPr>
          <p:cNvSpPr/>
          <p:nvPr/>
        </p:nvSpPr>
        <p:spPr bwMode="auto">
          <a:xfrm rot="2220337">
            <a:off x="7034831" y="1015656"/>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화살표: 오른쪽 21">
            <a:extLst>
              <a:ext uri="{FF2B5EF4-FFF2-40B4-BE49-F238E27FC236}">
                <a16:creationId xmlns:a16="http://schemas.microsoft.com/office/drawing/2014/main" id="{B6C0EA56-2856-4BBA-9A41-E4319B9E6DAA}"/>
              </a:ext>
            </a:extLst>
          </p:cNvPr>
          <p:cNvSpPr/>
          <p:nvPr/>
        </p:nvSpPr>
        <p:spPr bwMode="auto">
          <a:xfrm rot="5400000">
            <a:off x="5333624" y="2931632"/>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화살표: 오른쪽 22">
            <a:extLst>
              <a:ext uri="{FF2B5EF4-FFF2-40B4-BE49-F238E27FC236}">
                <a16:creationId xmlns:a16="http://schemas.microsoft.com/office/drawing/2014/main" id="{168B8047-7650-4E9A-9A95-5B64A19D2A91}"/>
              </a:ext>
            </a:extLst>
          </p:cNvPr>
          <p:cNvSpPr/>
          <p:nvPr/>
        </p:nvSpPr>
        <p:spPr bwMode="auto">
          <a:xfrm rot="7699517">
            <a:off x="7039054" y="2254211"/>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3">
            <a:extLst>
              <a:ext uri="{FF2B5EF4-FFF2-40B4-BE49-F238E27FC236}">
                <a16:creationId xmlns:a16="http://schemas.microsoft.com/office/drawing/2014/main" id="{E72DAD84-B7D4-4CDD-9AD7-5DF366077B19}"/>
              </a:ext>
            </a:extLst>
          </p:cNvPr>
          <p:cNvSpPr/>
          <p:nvPr/>
        </p:nvSpPr>
        <p:spPr>
          <a:xfrm>
            <a:off x="7301531"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Text Mining</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3">
            <a:extLst>
              <a:ext uri="{FF2B5EF4-FFF2-40B4-BE49-F238E27FC236}">
                <a16:creationId xmlns:a16="http://schemas.microsoft.com/office/drawing/2014/main" id="{B673DE47-8888-443D-BB9B-20D51896FC5C}"/>
              </a:ext>
            </a:extLst>
          </p:cNvPr>
          <p:cNvSpPr/>
          <p:nvPr/>
        </p:nvSpPr>
        <p:spPr>
          <a:xfrm>
            <a:off x="5783702" y="4600520"/>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Cognitive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5016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Microsoft Chatbot.</a:t>
            </a:r>
          </a:p>
        </p:txBody>
      </p:sp>
    </p:spTree>
    <p:extLst>
      <p:ext uri="{BB962C8B-B14F-4D97-AF65-F5344CB8AC3E}">
        <p14:creationId xmlns:p14="http://schemas.microsoft.com/office/powerpoint/2010/main" val="199129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터미네이터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 y="677862"/>
            <a:ext cx="6134101" cy="3833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자비스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7" y="1973262"/>
            <a:ext cx="66675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09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497"/>
            <a:ext cx="12433828" cy="6994027"/>
          </a:xfrm>
          <a:prstGeom prst="rect">
            <a:avLst/>
          </a:prstGeom>
        </p:spPr>
      </p:pic>
    </p:spTree>
    <p:extLst>
      <p:ext uri="{BB962C8B-B14F-4D97-AF65-F5344CB8AC3E}">
        <p14:creationId xmlns:p14="http://schemas.microsoft.com/office/powerpoint/2010/main" val="20562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67" y="1398417"/>
            <a:ext cx="10642121" cy="5352223"/>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Microsoft Bot Framework</a:t>
            </a:r>
          </a:p>
        </p:txBody>
      </p:sp>
      <p:sp>
        <p:nvSpPr>
          <p:cNvPr id="5" name="Rectangle 4"/>
          <p:cNvSpPr/>
          <p:nvPr/>
        </p:nvSpPr>
        <p:spPr>
          <a:xfrm>
            <a:off x="7894637" y="1016109"/>
            <a:ext cx="3472886" cy="382308"/>
          </a:xfrm>
          <a:prstGeom prst="rect">
            <a:avLst/>
          </a:prstGeom>
        </p:spPr>
        <p:txBody>
          <a:bodyPr wrap="none">
            <a:spAutoFit/>
          </a:bodyPr>
          <a:lstStyle/>
          <a:p>
            <a:pPr defTabSz="932597"/>
            <a:r>
              <a:rPr lang="en-US" sz="1836" kern="0" dirty="0">
                <a:solidFill>
                  <a:sysClr val="windowText" lastClr="000000"/>
                </a:solidFill>
                <a:hlinkClick r:id="rId4"/>
              </a:rPr>
              <a:t>https://dev.botframework.com</a:t>
            </a:r>
            <a:r>
              <a:rPr lang="en-US" sz="1836" kern="0" dirty="0">
                <a:solidFill>
                  <a:sysClr val="windowText" lastClr="000000"/>
                </a:solidFill>
              </a:rPr>
              <a:t> </a:t>
            </a:r>
          </a:p>
        </p:txBody>
      </p:sp>
      <p:sp>
        <p:nvSpPr>
          <p:cNvPr id="2" name="TextBox 1"/>
          <p:cNvSpPr txBox="1"/>
          <p:nvPr/>
        </p:nvSpPr>
        <p:spPr>
          <a:xfrm>
            <a:off x="4285639" y="3573462"/>
            <a:ext cx="3018775" cy="769441"/>
          </a:xfrm>
          <a:prstGeom prst="rect">
            <a:avLst/>
          </a:prstGeom>
          <a:solidFill>
            <a:schemeClr val="tx1"/>
          </a:solidFill>
          <a:ln>
            <a:solidFill>
              <a:schemeClr val="tx2"/>
            </a:solidFill>
          </a:ln>
        </p:spPr>
        <p:txBody>
          <a:bodyPr wrap="none" rtlCol="0">
            <a:spAutoFit/>
          </a:bodyPr>
          <a:lstStyle/>
          <a:p>
            <a:r>
              <a:rPr lang="en-US" altLang="ko-KR" sz="4400" dirty="0">
                <a:solidFill>
                  <a:schemeClr val="bg1"/>
                </a:solidFill>
              </a:rPr>
              <a:t>C#, Node.js</a:t>
            </a:r>
            <a:endParaRPr lang="ko-KR" altLang="en-US" sz="4400" dirty="0">
              <a:solidFill>
                <a:schemeClr val="bg1"/>
              </a:solidFill>
            </a:endParaRPr>
          </a:p>
        </p:txBody>
      </p:sp>
    </p:spTree>
    <p:extLst>
      <p:ext uri="{BB962C8B-B14F-4D97-AF65-F5344CB8AC3E}">
        <p14:creationId xmlns:p14="http://schemas.microsoft.com/office/powerpoint/2010/main" val="99991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635041" y="1592262"/>
            <a:ext cx="4448868" cy="4981640"/>
          </a:xfrm>
        </p:spPr>
        <p:txBody>
          <a:bodyPr>
            <a:normAutofit fontScale="92500" lnSpcReduction="10000"/>
          </a:bodyPr>
          <a:lstStyle/>
          <a:p>
            <a:pPr marL="0" indent="0">
              <a:buNone/>
            </a:pPr>
            <a:r>
              <a:rPr lang="en-US" sz="3600" dirty="0">
                <a:solidFill>
                  <a:schemeClr val="bg1"/>
                </a:solidFill>
                <a:latin typeface="Arial Rounded MT Bold" panose="020F0704030504030204" pitchFamily="34" charset="0"/>
              </a:rPr>
              <a:t>Skype, </a:t>
            </a:r>
          </a:p>
          <a:p>
            <a:pPr marL="0" indent="0">
              <a:buNone/>
            </a:pPr>
            <a:r>
              <a:rPr lang="en-US" sz="3600" dirty="0">
                <a:solidFill>
                  <a:schemeClr val="bg1"/>
                </a:solidFill>
                <a:latin typeface="Arial Rounded MT Bold" panose="020F0704030504030204" pitchFamily="34" charset="0"/>
              </a:rPr>
              <a:t>Web, email, Facebook, </a:t>
            </a:r>
            <a:r>
              <a:rPr lang="en-US" sz="3600" dirty="0" err="1">
                <a:solidFill>
                  <a:schemeClr val="bg1"/>
                </a:solidFill>
                <a:latin typeface="Arial Rounded MT Bold" panose="020F0704030504030204" pitchFamily="34" charset="0"/>
              </a:rPr>
              <a:t>GroupMe</a:t>
            </a:r>
            <a:r>
              <a:rPr lang="en-US" sz="3600" dirty="0">
                <a:solidFill>
                  <a:schemeClr val="bg1"/>
                </a:solidFill>
                <a:latin typeface="Arial Rounded MT Bold" panose="020F0704030504030204" pitchFamily="34" charset="0"/>
              </a:rPr>
              <a:t>, </a:t>
            </a:r>
          </a:p>
          <a:p>
            <a:pPr marL="0" indent="0">
              <a:buNone/>
            </a:pPr>
            <a:r>
              <a:rPr lang="en-US" sz="3600" dirty="0" err="1">
                <a:solidFill>
                  <a:schemeClr val="bg1"/>
                </a:solidFill>
                <a:latin typeface="Arial Rounded MT Bold" panose="020F0704030504030204" pitchFamily="34" charset="0"/>
              </a:rPr>
              <a:t>Kik</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Slack, </a:t>
            </a:r>
          </a:p>
          <a:p>
            <a:pPr marL="0" indent="0">
              <a:buNone/>
            </a:pPr>
            <a:r>
              <a:rPr lang="en-US" sz="3600" dirty="0">
                <a:solidFill>
                  <a:schemeClr val="bg1"/>
                </a:solidFill>
                <a:latin typeface="Arial Rounded MT Bold" panose="020F0704030504030204" pitchFamily="34" charset="0"/>
              </a:rPr>
              <a:t>Telegram, </a:t>
            </a:r>
          </a:p>
          <a:p>
            <a:pPr marL="0" indent="0">
              <a:buNone/>
            </a:pPr>
            <a:r>
              <a:rPr lang="en-US" sz="3600" dirty="0" err="1">
                <a:solidFill>
                  <a:schemeClr val="bg1"/>
                </a:solidFill>
                <a:latin typeface="Arial Rounded MT Bold" panose="020F0704030504030204" pitchFamily="34" charset="0"/>
              </a:rPr>
              <a:t>Twilio</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direct line app integration.</a:t>
            </a:r>
          </a:p>
        </p:txBody>
      </p:sp>
      <p:pic>
        <p:nvPicPr>
          <p:cNvPr id="9" name="Picture 8"/>
          <p:cNvPicPr>
            <a:picLocks noChangeAspect="1"/>
          </p:cNvPicPr>
          <p:nvPr/>
        </p:nvPicPr>
        <p:blipFill>
          <a:blip r:embed="rId3"/>
          <a:stretch>
            <a:fillRect/>
          </a:stretch>
        </p:blipFill>
        <p:spPr>
          <a:xfrm>
            <a:off x="5392870" y="1457945"/>
            <a:ext cx="3868157" cy="3462406"/>
          </a:xfrm>
          <a:prstGeom prst="rect">
            <a:avLst/>
          </a:prstGeom>
          <a:ln>
            <a:solidFill>
              <a:schemeClr val="tx1">
                <a:lumMod val="85000"/>
                <a:lumOff val="15000"/>
              </a:schemeClr>
            </a:solidFill>
          </a:ln>
        </p:spPr>
      </p:pic>
      <p:grpSp>
        <p:nvGrpSpPr>
          <p:cNvPr id="7" name="Group 6"/>
          <p:cNvGrpSpPr/>
          <p:nvPr/>
        </p:nvGrpSpPr>
        <p:grpSpPr>
          <a:xfrm>
            <a:off x="7132637" y="4118194"/>
            <a:ext cx="4257648" cy="2876331"/>
            <a:chOff x="4009588" y="1809888"/>
            <a:chExt cx="5058211" cy="3417165"/>
          </a:xfrm>
        </p:grpSpPr>
        <p:pic>
          <p:nvPicPr>
            <p:cNvPr id="6" name="Picture 5"/>
            <p:cNvPicPr>
              <a:picLocks noChangeAspect="1"/>
            </p:cNvPicPr>
            <p:nvPr/>
          </p:nvPicPr>
          <p:blipFill>
            <a:blip r:embed="rId4"/>
            <a:stretch>
              <a:fillRect/>
            </a:stretch>
          </p:blipFill>
          <p:spPr>
            <a:xfrm>
              <a:off x="4009588" y="1809888"/>
              <a:ext cx="4042160" cy="2533511"/>
            </a:xfrm>
            <a:prstGeom prst="rect">
              <a:avLst/>
            </a:prstGeom>
            <a:ln>
              <a:solidFill>
                <a:schemeClr val="tx1">
                  <a:lumMod val="85000"/>
                  <a:lumOff val="15000"/>
                </a:schemeClr>
              </a:solidFill>
            </a:ln>
          </p:spPr>
        </p:pic>
        <p:pic>
          <p:nvPicPr>
            <p:cNvPr id="4" name="Picture 3"/>
            <p:cNvPicPr>
              <a:picLocks noChangeAspect="1"/>
            </p:cNvPicPr>
            <p:nvPr/>
          </p:nvPicPr>
          <p:blipFill>
            <a:blip r:embed="rId5"/>
            <a:stretch>
              <a:fillRect/>
            </a:stretch>
          </p:blipFill>
          <p:spPr>
            <a:xfrm>
              <a:off x="4427076" y="2315226"/>
              <a:ext cx="4640723" cy="2911827"/>
            </a:xfrm>
            <a:prstGeom prst="rect">
              <a:avLst/>
            </a:prstGeom>
          </p:spPr>
        </p:pic>
      </p:grpSp>
      <p:sp>
        <p:nvSpPr>
          <p:cNvPr id="10"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Microsoft</a:t>
            </a:r>
            <a:r>
              <a:rPr kumimoji="0" lang="en-US" sz="5507" b="0" i="0" u="none" strike="noStrike" kern="1200" cap="none" spc="0" normalizeH="0" baseline="0" noProof="0" dirty="0">
                <a:ln>
                  <a:noFill/>
                </a:ln>
                <a:solidFill>
                  <a:srgbClr val="FFFFFF"/>
                </a:solidFill>
                <a:effectLst/>
                <a:uLnTx/>
                <a:uFillTx/>
                <a:latin typeface="Segoe UI Light"/>
                <a:ea typeface="+mj-ea"/>
                <a:cs typeface="+mj-cs"/>
              </a:rPr>
              <a:t> Bot Framework</a:t>
            </a:r>
          </a:p>
        </p:txBody>
      </p:sp>
    </p:spTree>
    <p:extLst>
      <p:ext uri="{BB962C8B-B14F-4D97-AF65-F5344CB8AC3E}">
        <p14:creationId xmlns:p14="http://schemas.microsoft.com/office/powerpoint/2010/main" val="2601787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6032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895013" y="3700708"/>
            <a:ext cx="1395113" cy="1"/>
          </a:xfrm>
          <a:prstGeom prst="straightConnector1">
            <a:avLst/>
          </a:prstGeom>
          <a:ln w="63500"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Channels</a:t>
            </a:r>
            <a:endParaRPr kumimoji="0" lang="ko-KR" altLang="en-US" sz="2800" b="0" i="0" u="none" strike="noStrike" kern="0" cap="none" spc="0" normalizeH="0" baseline="0" noProof="0" dirty="0">
              <a:ln>
                <a:noFill/>
              </a:ln>
              <a:solidFill>
                <a:srgbClr val="FFFFFF"/>
              </a:solidFill>
              <a:effectLst/>
              <a:uLnTx/>
              <a:uFillTx/>
            </a:endParaRPr>
          </a:p>
        </p:txBody>
      </p:sp>
      <p:sp>
        <p:nvSpPr>
          <p:cNvPr id="25" name="직사각형 24"/>
          <p:cNvSpPr/>
          <p:nvPr/>
        </p:nvSpPr>
        <p:spPr>
          <a:xfrm>
            <a:off x="4664741" y="4633137"/>
            <a:ext cx="3622489" cy="1754326"/>
          </a:xfrm>
          <a:prstGeom prst="rect">
            <a:avLst/>
          </a:prstGeom>
        </p:spPr>
        <p:txBody>
          <a:bodyPr wrap="square">
            <a:spAutoFit/>
          </a:bodyPr>
          <a:lstStyle/>
          <a:p>
            <a:pPr lvl="0" algn="ctr">
              <a:defRPr/>
            </a:pPr>
            <a:r>
              <a:rPr lang="en-US" altLang="ko-KR" dirty="0">
                <a:solidFill>
                  <a:srgbClr val="FFFFFF"/>
                </a:solidFill>
              </a:rPr>
              <a:t>Routes messages</a:t>
            </a:r>
          </a:p>
          <a:p>
            <a:pPr lvl="0" algn="ctr">
              <a:defRPr/>
            </a:pPr>
            <a:r>
              <a:rPr lang="en-US" altLang="ko-KR" dirty="0">
                <a:solidFill>
                  <a:srgbClr val="FFFFFF"/>
                </a:solidFill>
              </a:rPr>
              <a:t>manages state</a:t>
            </a:r>
          </a:p>
          <a:p>
            <a:pPr lvl="0" algn="ctr">
              <a:defRPr/>
            </a:pPr>
            <a:r>
              <a:rPr lang="en-US" altLang="ko-KR" dirty="0">
                <a:solidFill>
                  <a:srgbClr val="FFFFFF"/>
                </a:solidFill>
              </a:rPr>
              <a:t>bot registration</a:t>
            </a:r>
          </a:p>
          <a:p>
            <a:pPr lvl="0" algn="ctr">
              <a:defRPr/>
            </a:pPr>
            <a:r>
              <a:rPr lang="en-US" altLang="ko-KR" dirty="0">
                <a:solidFill>
                  <a:srgbClr val="FFFFFF"/>
                </a:solidFill>
              </a:rPr>
              <a:t>Tracking</a:t>
            </a:r>
          </a:p>
          <a:p>
            <a:pPr lvl="0" algn="ctr">
              <a:defRPr/>
            </a:pPr>
            <a:r>
              <a:rPr lang="en-US" altLang="ko-KR" dirty="0">
                <a:solidFill>
                  <a:srgbClr val="FFFFFF"/>
                </a:solidFill>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lvl="0" algn="ctr">
              <a:defRPr/>
            </a:pPr>
            <a:r>
              <a:rPr lang="en-US" altLang="ko-KR" dirty="0">
                <a:solidFill>
                  <a:srgbClr val="FFFFFF"/>
                </a:solidFill>
              </a:rPr>
              <a:t>Web Service</a:t>
            </a:r>
          </a:p>
          <a:p>
            <a:pPr lvl="0" algn="ctr">
              <a:defRPr/>
            </a:pPr>
            <a:r>
              <a:rPr lang="en-US" altLang="ko-KR" dirty="0">
                <a:solidFill>
                  <a:srgbClr val="FFFFFF"/>
                </a:solidFill>
              </a:rPr>
              <a:t>HTTPS only</a:t>
            </a:r>
          </a:p>
          <a:p>
            <a:pPr lvl="0" algn="ctr">
              <a:defRPr/>
            </a:pPr>
            <a:r>
              <a:rPr lang="en-US" altLang="ko-KR" dirty="0">
                <a:solidFill>
                  <a:srgbClr val="FFFFFF"/>
                </a:solidFill>
              </a:rPr>
              <a:t>ASP.NET or Node.js</a:t>
            </a:r>
          </a:p>
        </p:txBody>
      </p:sp>
      <p:cxnSp>
        <p:nvCxnSpPr>
          <p:cNvPr id="3" name="직선 연결선 2"/>
          <p:cNvCxnSpPr>
            <a:cxnSpLocks/>
          </p:cNvCxnSpPr>
          <p:nvPr/>
        </p:nvCxnSpPr>
        <p:spPr>
          <a:xfrm>
            <a:off x="4519459" y="1618035"/>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p:cNvCxnSpPr>
          <p:nvPr/>
        </p:nvCxnSpPr>
        <p:spPr>
          <a:xfrm>
            <a:off x="8622453" y="1615342"/>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520129" y="1615382"/>
            <a:ext cx="1936749" cy="800219"/>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rPr>
              <a:t>Cloud</a:t>
            </a:r>
            <a:br>
              <a:rPr kumimoji="0" lang="en-US" altLang="ko-KR" sz="2800" b="0" i="0" u="none" strike="noStrike" kern="0" cap="none" spc="0" normalizeH="0" baseline="0" noProof="0" dirty="0">
                <a:ln>
                  <a:noFill/>
                </a:ln>
                <a:solidFill>
                  <a:srgbClr val="FFFFFF"/>
                </a:solidFill>
                <a:effectLst/>
                <a:uLnTx/>
                <a:uFillTx/>
              </a:rPr>
            </a:br>
            <a:r>
              <a:rPr kumimoji="0" lang="en-US" altLang="ko-KR" b="0" i="0" u="none" strike="noStrike" kern="0" cap="none" spc="0" normalizeH="0" baseline="0" noProof="0" dirty="0">
                <a:ln>
                  <a:noFill/>
                </a:ln>
                <a:solidFill>
                  <a:srgbClr val="FFFFFF"/>
                </a:solidFill>
                <a:effectLst/>
                <a:uLnTx/>
                <a:uFillTx/>
              </a:rPr>
              <a:t>(Microsoft Azure)</a:t>
            </a:r>
            <a:endParaRPr kumimoji="0" lang="ko-KR" altLang="en-US" sz="2800" b="0" i="0" u="none" strike="noStrike" kern="0" cap="none" spc="0" normalizeH="0" baseline="0" noProof="0" dirty="0">
              <a:ln>
                <a:noFill/>
              </a:ln>
              <a:solidFill>
                <a:srgbClr val="FFFFFF"/>
              </a:solidFill>
              <a:effectLst/>
              <a:uLnTx/>
              <a:uFillTx/>
            </a:endParaRPr>
          </a:p>
        </p:txBody>
      </p:sp>
      <p:sp>
        <p:nvSpPr>
          <p:cNvPr id="28" name="TextBox 27"/>
          <p:cNvSpPr txBox="1"/>
          <p:nvPr/>
        </p:nvSpPr>
        <p:spPr>
          <a:xfrm>
            <a:off x="2201843" y="1615342"/>
            <a:ext cx="918841"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Web</a:t>
            </a:r>
            <a:endParaRPr kumimoji="0" lang="ko-KR" altLang="en-US" sz="2800" b="0" i="0" u="none" strike="noStrike" kern="0" cap="none" spc="0" normalizeH="0" baseline="0" noProof="0" dirty="0">
              <a:ln>
                <a:noFill/>
              </a:ln>
              <a:solidFill>
                <a:srgbClr val="FFFFFF"/>
              </a:solidFill>
              <a:effectLst/>
              <a:uLnTx/>
              <a:uFillTx/>
            </a:endParaRPr>
          </a:p>
        </p:txBody>
      </p:sp>
      <p:sp>
        <p:nvSpPr>
          <p:cNvPr id="29" name="TextBox 28">
            <a:extLst>
              <a:ext uri="{FF2B5EF4-FFF2-40B4-BE49-F238E27FC236}">
                <a16:creationId xmlns:a16="http://schemas.microsoft.com/office/drawing/2014/main" id="{ADD45BA6-016E-4F44-AA1B-98C7F19CE67E}"/>
              </a:ext>
            </a:extLst>
          </p:cNvPr>
          <p:cNvSpPr txBox="1"/>
          <p:nvPr/>
        </p:nvSpPr>
        <p:spPr>
          <a:xfrm>
            <a:off x="1341437" y="1592262"/>
            <a:ext cx="9564157" cy="3605602"/>
          </a:xfrm>
          <a:prstGeom prst="rect">
            <a:avLst/>
          </a:prstGeom>
          <a:noFill/>
        </p:spPr>
        <p:txBody>
          <a:bodyPr wrap="none" lIns="182880" tIns="146304" rIns="182880" bIns="146304" rtlCol="0">
            <a:spAutoFit/>
          </a:bodyPr>
          <a:lstStyle/>
          <a:p>
            <a:pPr>
              <a:lnSpc>
                <a:spcPct val="90000"/>
              </a:lnSpc>
              <a:spcAft>
                <a:spcPts val="600"/>
              </a:spcAft>
            </a:pPr>
            <a:r>
              <a:rPr lang="ko-KR" altLang="en-US" sz="23900" dirty="0" err="1">
                <a:solidFill>
                  <a:schemeClr val="bg1"/>
                </a:solidFill>
              </a:rPr>
              <a:t>어챗웹</a:t>
            </a:r>
            <a:endParaRPr lang="ko-KR" altLang="en-US" sz="23900" dirty="0">
              <a:solidFill>
                <a:schemeClr val="bg1"/>
              </a:solidFill>
            </a:endParaRPr>
          </a:p>
        </p:txBody>
      </p:sp>
    </p:spTree>
    <p:extLst>
      <p:ext uri="{BB962C8B-B14F-4D97-AF65-F5344CB8AC3E}">
        <p14:creationId xmlns:p14="http://schemas.microsoft.com/office/powerpoint/2010/main" val="3875268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animEffect transition="in" filter="fade">
                                      <p:cBhvr>
                                        <p:cTn id="25" dur="500"/>
                                        <p:tgtEl>
                                          <p:spTgt spid="1038"/>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42"/>
                                        </p:tgtEl>
                                        <p:attrNameLst>
                                          <p:attrName>style.visibility</p:attrName>
                                        </p:attrNameLst>
                                      </p:cBhvr>
                                      <p:to>
                                        <p:strVal val="visible"/>
                                      </p:to>
                                    </p:set>
                                    <p:animEffect transition="in" filter="fade">
                                      <p:cBhvr>
                                        <p:cTn id="31" dur="500"/>
                                        <p:tgtEl>
                                          <p:spTgt spid="1042"/>
                                        </p:tgtEl>
                                      </p:cBhvr>
                                    </p:animEffect>
                                  </p:childTnLst>
                                </p:cTn>
                              </p:par>
                              <p:par>
                                <p:cTn id="32" presetID="10" presetClass="entr" presetSubtype="0" fill="hold" nodeType="withEffect">
                                  <p:stCondLst>
                                    <p:cond delay="0"/>
                                  </p:stCondLst>
                                  <p:childTnLst>
                                    <p:set>
                                      <p:cBhvr>
                                        <p:cTn id="33" dur="1" fill="hold">
                                          <p:stCondLst>
                                            <p:cond delay="0"/>
                                          </p:stCondLst>
                                        </p:cTn>
                                        <p:tgtEl>
                                          <p:spTgt spid="1044"/>
                                        </p:tgtEl>
                                        <p:attrNameLst>
                                          <p:attrName>style.visibility</p:attrName>
                                        </p:attrNameLst>
                                      </p:cBhvr>
                                      <p:to>
                                        <p:strVal val="visible"/>
                                      </p:to>
                                    </p:set>
                                    <p:animEffect transition="in" filter="fade">
                                      <p:cBhvr>
                                        <p:cTn id="34" dur="500"/>
                                        <p:tgtEl>
                                          <p:spTgt spid="1044"/>
                                        </p:tgtEl>
                                      </p:cBhvr>
                                    </p:animEffect>
                                  </p:childTnLst>
                                </p:cTn>
                              </p:par>
                              <p:par>
                                <p:cTn id="35" presetID="10" presetClass="entr" presetSubtype="0" fill="hold"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500"/>
                                        <p:tgtEl>
                                          <p:spTgt spid="10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5" grpId="0"/>
      <p:bldP spid="46"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5EBF50-E312-47A6-9EBC-386F2101649B}"/>
              </a:ext>
            </a:extLst>
          </p:cNvPr>
          <p:cNvSpPr txBox="1"/>
          <p:nvPr/>
        </p:nvSpPr>
        <p:spPr>
          <a:xfrm>
            <a:off x="1112837" y="1744662"/>
            <a:ext cx="6999032" cy="4311950"/>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Introduce Cortana &amp; Bot Framework</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Bot Framework &amp; development tool checking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Hello Bot</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Dialog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Card</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Text Mining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NLP</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Web Chat &amp; Cortana setting</a:t>
            </a:r>
          </a:p>
          <a:p>
            <a:pPr marL="457200" indent="-457200">
              <a:lnSpc>
                <a:spcPct val="90000"/>
              </a:lnSpc>
              <a:spcAft>
                <a:spcPts val="600"/>
              </a:spcAft>
              <a:buAutoNum type="arabicPeriod"/>
            </a:pPr>
            <a:endParaRPr lang="en-US" altLang="ko-KR" sz="24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Database connection</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2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Hello Bot</a:t>
            </a:r>
          </a:p>
        </p:txBody>
      </p:sp>
    </p:spTree>
    <p:extLst>
      <p:ext uri="{BB962C8B-B14F-4D97-AF65-F5344CB8AC3E}">
        <p14:creationId xmlns:p14="http://schemas.microsoft.com/office/powerpoint/2010/main" val="6290199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Code Name </a:t>
            </a:r>
            <a:r>
              <a:rPr lang="en-US" b="1"/>
              <a:t>‘Great Wall’</a:t>
            </a:r>
            <a:endParaRPr lang="en-US" b="1" dirty="0"/>
          </a:p>
        </p:txBody>
      </p:sp>
    </p:spTree>
    <p:extLst>
      <p:ext uri="{BB962C8B-B14F-4D97-AF65-F5344CB8AC3E}">
        <p14:creationId xmlns:p14="http://schemas.microsoft.com/office/powerpoint/2010/main" val="2883507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Connector, Activities &amp; Messages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graphicFrame>
        <p:nvGraphicFramePr>
          <p:cNvPr id="2" name="표 1"/>
          <p:cNvGraphicFramePr>
            <a:graphicFrameLocks noGrp="1"/>
          </p:cNvGraphicFramePr>
          <p:nvPr>
            <p:extLst>
              <p:ext uri="{D42A27DB-BD31-4B8C-83A1-F6EECF244321}">
                <p14:modId xmlns:p14="http://schemas.microsoft.com/office/powerpoint/2010/main" val="3233832872"/>
              </p:ext>
            </p:extLst>
          </p:nvPr>
        </p:nvGraphicFramePr>
        <p:xfrm>
          <a:off x="485370" y="1419599"/>
          <a:ext cx="10820400" cy="4541520"/>
        </p:xfrm>
        <a:graphic>
          <a:graphicData uri="http://schemas.openxmlformats.org/drawingml/2006/table">
            <a:tbl>
              <a:tblPr firstRow="1" bandRow="1">
                <a:tableStyleId>{5940675A-B579-460E-94D1-54222C63F5DA}</a:tableStyleId>
              </a:tblPr>
              <a:tblGrid>
                <a:gridCol w="2130000">
                  <a:extLst>
                    <a:ext uri="{9D8B030D-6E8A-4147-A177-3AD203B41FA5}">
                      <a16:colId xmlns:a16="http://schemas.microsoft.com/office/drawing/2014/main" val="3244091117"/>
                    </a:ext>
                  </a:extLst>
                </a:gridCol>
                <a:gridCol w="8690400">
                  <a:extLst>
                    <a:ext uri="{9D8B030D-6E8A-4147-A177-3AD203B41FA5}">
                      <a16:colId xmlns:a16="http://schemas.microsoft.com/office/drawing/2014/main" val="1541596668"/>
                    </a:ext>
                  </a:extLst>
                </a:gridCol>
              </a:tblGrid>
              <a:tr h="370840">
                <a:tc>
                  <a:txBody>
                    <a:bodyPr/>
                    <a:lstStyle/>
                    <a:p>
                      <a:pPr latinLnBrk="1"/>
                      <a:r>
                        <a:rPr lang="en-US" altLang="ko-KR" sz="2800" dirty="0">
                          <a:solidFill>
                            <a:schemeClr val="bg1"/>
                          </a:solidFill>
                        </a:rPr>
                        <a:t>Connector </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The Connector (or Connector Service) handles all communication, conversations, state, and authorization for all activities between a Bot and Users.</a:t>
                      </a:r>
                      <a:endParaRPr lang="ko-KR" altLang="en-US" sz="2800" dirty="0">
                        <a:solidFill>
                          <a:schemeClr val="bg1"/>
                        </a:solidFill>
                      </a:endParaRPr>
                    </a:p>
                  </a:txBody>
                  <a:tcPr/>
                </a:tc>
                <a:extLst>
                  <a:ext uri="{0D108BD9-81ED-4DB2-BD59-A6C34878D82A}">
                    <a16:rowId xmlns:a16="http://schemas.microsoft.com/office/drawing/2014/main" val="4037017657"/>
                  </a:ext>
                </a:extLst>
              </a:tr>
              <a:tr h="370840">
                <a:tc>
                  <a:txBody>
                    <a:bodyPr/>
                    <a:lstStyle/>
                    <a:p>
                      <a:pPr latinLnBrk="1"/>
                      <a:r>
                        <a:rPr lang="en-US" altLang="ko-KR" sz="2800" dirty="0">
                          <a:solidFill>
                            <a:schemeClr val="bg1"/>
                          </a:solidFill>
                        </a:rPr>
                        <a:t>Activity</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An Activity is a specific event that occurs between a Bot and Users, such as an actual message, or conversation notification.</a:t>
                      </a:r>
                    </a:p>
                  </a:txBody>
                  <a:tcPr/>
                </a:tc>
                <a:extLst>
                  <a:ext uri="{0D108BD9-81ED-4DB2-BD59-A6C34878D82A}">
                    <a16:rowId xmlns:a16="http://schemas.microsoft.com/office/drawing/2014/main" val="600256132"/>
                  </a:ext>
                </a:extLst>
              </a:tr>
              <a:tr h="370840">
                <a:tc>
                  <a:txBody>
                    <a:bodyPr/>
                    <a:lstStyle/>
                    <a:p>
                      <a:pPr latinLnBrk="1"/>
                      <a:r>
                        <a:rPr lang="en-US" altLang="ko-KR" sz="2800" dirty="0">
                          <a:solidFill>
                            <a:schemeClr val="bg1"/>
                          </a:solidFill>
                        </a:rPr>
                        <a:t>Message</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 Message is an overt (typically visible) communication between a Bot and Users, such as a User asking a question, or a Bot responding with a reply.</a:t>
                      </a:r>
                    </a:p>
                  </a:txBody>
                  <a:tcPr/>
                </a:tc>
                <a:extLst>
                  <a:ext uri="{0D108BD9-81ED-4DB2-BD59-A6C34878D82A}">
                    <a16:rowId xmlns:a16="http://schemas.microsoft.com/office/drawing/2014/main" val="1203526796"/>
                  </a:ext>
                </a:extLst>
              </a:tr>
            </a:tbl>
          </a:graphicData>
        </a:graphic>
      </p:graphicFrame>
    </p:spTree>
    <p:extLst>
      <p:ext uri="{BB962C8B-B14F-4D97-AF65-F5344CB8AC3E}">
        <p14:creationId xmlns:p14="http://schemas.microsoft.com/office/powerpoint/2010/main" val="34563867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latin typeface="Segoe UI"/>
                <a:ea typeface="+mn-ea"/>
                <a:cs typeface="+mn-cs"/>
              </a:rPr>
              <a:t>Channels</a:t>
            </a:r>
            <a:endParaRPr kumimoji="0" lang="ko-KR" altLang="en-US" sz="2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직사각형 24"/>
          <p:cNvSpPr/>
          <p:nvPr/>
        </p:nvSpPr>
        <p:spPr>
          <a:xfrm>
            <a:off x="4493821" y="4633137"/>
            <a:ext cx="3622489" cy="175432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Routes messages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manages state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bot registration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Tracking</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3638803" y="1556902"/>
            <a:ext cx="1790875"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HTTPS</a:t>
            </a:r>
            <a:endParaRPr kumimoji="0" lang="ko-KR" altLang="en-US" sz="4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3828034" y="3949430"/>
            <a:ext cx="1532792"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JSON</a:t>
            </a:r>
            <a:endParaRPr kumimoji="0" lang="ko-KR" altLang="en-US" sz="44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4532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 messages</a:t>
            </a:r>
          </a:p>
        </p:txBody>
      </p:sp>
      <p:sp>
        <p:nvSpPr>
          <p:cNvPr id="4" name="Rectangle 3"/>
          <p:cNvSpPr/>
          <p:nvPr/>
        </p:nvSpPr>
        <p:spPr bwMode="auto">
          <a:xfrm>
            <a:off x="755372" y="1118848"/>
            <a:ext cx="1962223" cy="96937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Your bot</a:t>
            </a:r>
          </a:p>
        </p:txBody>
      </p:sp>
      <p:cxnSp>
        <p:nvCxnSpPr>
          <p:cNvPr id="8" name="Straight Arrow Connector 7"/>
          <p:cNvCxnSpPr/>
          <p:nvPr/>
        </p:nvCxnSpPr>
        <p:spPr>
          <a:xfrm>
            <a:off x="3582016" y="1587337"/>
            <a:ext cx="5180680" cy="1619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32894" y="1923805"/>
            <a:ext cx="9015165" cy="491219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"type": "Message",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"68YrxgtB53Y",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conversationId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"DphPaFQrDuZDKyCez4AFGcT4vy5aQDje1lLGIjB8v18MFtb",</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"language":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en</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"text": "You can say \"/order\" to order!",</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"attachments":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"from":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"name":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sms</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"address":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"Ro52hKN287",</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isBot</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false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SMS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botUserData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your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endParaRPr kumimoji="0" lang="en-US" sz="2040" b="0" i="0" u="none" strike="noStrike" kern="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sp>
        <p:nvSpPr>
          <p:cNvPr id="10" name="Rectangle 9"/>
          <p:cNvSpPr/>
          <p:nvPr/>
        </p:nvSpPr>
        <p:spPr bwMode="auto">
          <a:xfrm>
            <a:off x="9627119" y="1165850"/>
            <a:ext cx="1962223" cy="9693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cxnSp>
        <p:nvCxnSpPr>
          <p:cNvPr id="5" name="Straight Connector 4"/>
          <p:cNvCxnSpPr/>
          <p:nvPr/>
        </p:nvCxnSpPr>
        <p:spPr>
          <a:xfrm flipH="1">
            <a:off x="3222603" y="1702708"/>
            <a:ext cx="1865206" cy="3855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23675" y="1702708"/>
            <a:ext cx="4606495" cy="9749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951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err="1">
                <a:solidFill>
                  <a:schemeClr val="tx1"/>
                </a:solidFill>
                <a:latin typeface="Arial Rounded MT Bold" panose="020F0704030504030204" pitchFamily="34" charset="0"/>
              </a:rPr>
              <a:t>IDialog</a:t>
            </a:r>
            <a:endParaRPr kumimoji="0" lang="en-US" sz="5507" b="0" i="0" u="none" strike="noStrike" kern="1200" cap="none" spc="0" normalizeH="0" baseline="0" noProof="0" dirty="0">
              <a:ln>
                <a:noFill/>
              </a:ln>
              <a:solidFill>
                <a:schemeClr val="tx1"/>
              </a:solidFill>
              <a:effectLst/>
              <a:uLnTx/>
              <a:uFillTx/>
              <a:latin typeface="Arial Rounded MT Bold" panose="020F0704030504030204" pitchFamily="34" charset="0"/>
            </a:endParaRPr>
          </a:p>
        </p:txBody>
      </p:sp>
      <p:sp>
        <p:nvSpPr>
          <p:cNvPr id="3" name="TextBox 2"/>
          <p:cNvSpPr txBox="1"/>
          <p:nvPr/>
        </p:nvSpPr>
        <p:spPr>
          <a:xfrm>
            <a:off x="735288" y="1457945"/>
            <a:ext cx="11753859" cy="5500865"/>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latin typeface="Arial Rounded MT Bold" panose="020F0704030504030204" pitchFamily="34" charset="0"/>
              </a:rPr>
              <a:t>Namespace: </a:t>
            </a:r>
            <a:r>
              <a:rPr lang="en-US" altLang="ko-KR" sz="2400" dirty="0" err="1">
                <a:latin typeface="Arial Rounded MT Bold" panose="020F0704030504030204" pitchFamily="34" charset="0"/>
              </a:rPr>
              <a:t>Microsoft.Bot.Builder.Dialogs.IDialog</a:t>
            </a:r>
            <a:endParaRPr lang="en-US" altLang="ko-KR" sz="2400" dirty="0">
              <a:latin typeface="Arial Rounded MT Bold" panose="020F0704030504030204" pitchFamily="34" charset="0"/>
            </a:endParaRPr>
          </a:p>
          <a:p>
            <a:pPr>
              <a:lnSpc>
                <a:spcPct val="90000"/>
              </a:lnSpc>
              <a:spcAft>
                <a:spcPts val="600"/>
              </a:spcAft>
            </a:pPr>
            <a:endParaRPr lang="en-US" altLang="ko-KR" sz="2400" dirty="0">
              <a:solidFill>
                <a:schemeClr val="bg1"/>
              </a:solidFill>
            </a:endParaRPr>
          </a:p>
          <a:p>
            <a:pPr>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private</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Task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MessageReceivedAsync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IDialogContext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context, </a:t>
            </a:r>
            <a:b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b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IAwaitable</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&lt;</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object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&gt; result)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var</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activity =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result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as</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Activity;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string</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message = </a:t>
            </a:r>
            <a:r>
              <a:rPr lang="en-US" altLang="ko-KR" sz="2400" kern="0" dirty="0" err="1">
                <a:solidFill>
                  <a:srgbClr val="0000FF"/>
                </a:solidFill>
                <a:latin typeface="돋움체" panose="020B0609000101010101" pitchFamily="49" charset="-127"/>
                <a:ea typeface="맑은 고딕" panose="020B0503020000020004" pitchFamily="50" charset="-127"/>
                <a:cs typeface="돋움체" panose="020B0609000101010101" pitchFamily="49" charset="-127"/>
              </a:rPr>
              <a:t>string</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.Format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a:solidFill>
                  <a:srgbClr val="A31515"/>
                </a:solidFill>
                <a:latin typeface="돋움체" panose="020B0609000101010101" pitchFamily="49" charset="-127"/>
                <a:ea typeface="맑은 고딕" panose="020B0503020000020004" pitchFamily="50" charset="-127"/>
                <a:cs typeface="돋움체" panose="020B0609000101010101" pitchFamily="49" charset="-127"/>
              </a:rPr>
              <a:t>"{0}</a:t>
            </a:r>
            <a:r>
              <a:rPr lang="ko-KR" altLang="ko-KR" sz="2400" kern="0" dirty="0">
                <a:solidFill>
                  <a:srgbClr val="A31515"/>
                </a:solidFill>
                <a:latin typeface="맑은 고딕" panose="020B0503020000020004" pitchFamily="50" charset="-127"/>
                <a:ea typeface="돋움체" panose="020B0609000101010101" pitchFamily="49" charset="-127"/>
                <a:cs typeface="돋움체" panose="020B0609000101010101" pitchFamily="49" charset="-127"/>
              </a:rPr>
              <a:t>을 주문하셨습니다</a:t>
            </a:r>
            <a:r>
              <a:rPr lang="en-US" altLang="ko-KR" sz="2400" kern="0" dirty="0">
                <a:solidFill>
                  <a:srgbClr val="A31515"/>
                </a:solidFill>
                <a:latin typeface="맑은 고딕" panose="020B0503020000020004" pitchFamily="50" charset="-127"/>
                <a:ea typeface="돋움체" panose="020B0609000101010101" pitchFamily="49" charset="-127"/>
                <a:cs typeface="돋움체" panose="020B0609000101010101" pitchFamily="49" charset="-127"/>
              </a:rPr>
              <a:t>. "</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activity.Text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context.PostAsync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nSpc>
                <a:spcPct val="107000"/>
              </a:lnSpc>
            </a:pPr>
            <a:r>
              <a:rPr lang="en-US" altLang="ko-KR" sz="2400"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context.Wait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MessageReceivedAsync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90000"/>
              </a:lnSpc>
              <a:spcAft>
                <a:spcPts val="600"/>
              </a:spcAft>
            </a:pPr>
            <a:endParaRPr lang="ko-KR" altLang="en-US" sz="2400" dirty="0" err="1">
              <a:solidFill>
                <a:schemeClr val="bg1"/>
              </a:solidFill>
            </a:endParaRPr>
          </a:p>
        </p:txBody>
      </p:sp>
    </p:spTree>
    <p:extLst>
      <p:ext uri="{BB962C8B-B14F-4D97-AF65-F5344CB8AC3E}">
        <p14:creationId xmlns:p14="http://schemas.microsoft.com/office/powerpoint/2010/main" val="101560796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Connector Activities &amp; Messages</a:t>
            </a:r>
          </a:p>
        </p:txBody>
      </p:sp>
    </p:spTree>
    <p:extLst>
      <p:ext uri="{BB962C8B-B14F-4D97-AF65-F5344CB8AC3E}">
        <p14:creationId xmlns:p14="http://schemas.microsoft.com/office/powerpoint/2010/main" val="20401467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57492528"/>
              </p:ext>
            </p:extLst>
          </p:nvPr>
        </p:nvGraphicFramePr>
        <p:xfrm>
          <a:off x="505317" y="1495911"/>
          <a:ext cx="11857038" cy="4615220"/>
        </p:xfrm>
        <a:graphic>
          <a:graphicData uri="http://schemas.openxmlformats.org/drawingml/2006/table">
            <a:tbl>
              <a:tblPr firstRow="1" bandRow="1">
                <a:tableStyleId>{5940675A-B579-460E-94D1-54222C63F5DA}</a:tableStyleId>
              </a:tblPr>
              <a:tblGrid>
                <a:gridCol w="4112720">
                  <a:extLst>
                    <a:ext uri="{9D8B030D-6E8A-4147-A177-3AD203B41FA5}">
                      <a16:colId xmlns:a16="http://schemas.microsoft.com/office/drawing/2014/main" val="3174668956"/>
                    </a:ext>
                  </a:extLst>
                </a:gridCol>
                <a:gridCol w="7744318">
                  <a:extLst>
                    <a:ext uri="{9D8B030D-6E8A-4147-A177-3AD203B41FA5}">
                      <a16:colId xmlns:a16="http://schemas.microsoft.com/office/drawing/2014/main" val="3755171506"/>
                    </a:ext>
                  </a:extLst>
                </a:gridCol>
              </a:tblGrid>
              <a:tr h="383404">
                <a:tc>
                  <a:txBody>
                    <a:bodyPr/>
                    <a:lstStyle/>
                    <a:p>
                      <a:r>
                        <a:rPr lang="en-US" sz="2800" dirty="0">
                          <a:solidFill>
                            <a:schemeClr val="bg1"/>
                          </a:solidFill>
                        </a:rPr>
                        <a:t>Activity</a:t>
                      </a:r>
                      <a:r>
                        <a:rPr lang="en-US" sz="2800" baseline="0" dirty="0">
                          <a:solidFill>
                            <a:schemeClr val="bg1"/>
                          </a:solidFill>
                        </a:rPr>
                        <a:t> Type</a:t>
                      </a:r>
                      <a:endParaRPr lang="en-US" sz="2800" b="0" dirty="0">
                        <a:solidFill>
                          <a:schemeClr val="bg1"/>
                        </a:solidFill>
                      </a:endParaRPr>
                    </a:p>
                  </a:txBody>
                  <a:tcPr marL="93260" marR="93260" marT="46630" marB="46630"/>
                </a:tc>
                <a:tc>
                  <a:txBody>
                    <a:bodyPr/>
                    <a:lstStyle/>
                    <a:p>
                      <a:r>
                        <a:rPr lang="en-US" sz="2800" dirty="0">
                          <a:solidFill>
                            <a:schemeClr val="bg1"/>
                          </a:solidFill>
                        </a:rPr>
                        <a:t>Description</a:t>
                      </a:r>
                      <a:endParaRPr lang="en-US" sz="2800" b="0" dirty="0">
                        <a:solidFill>
                          <a:schemeClr val="bg1"/>
                        </a:solidFill>
                      </a:endParaRPr>
                    </a:p>
                  </a:txBody>
                  <a:tcPr marL="93260" marR="93260" marT="46630" marB="46630"/>
                </a:tc>
                <a:extLst>
                  <a:ext uri="{0D108BD9-81ED-4DB2-BD59-A6C34878D82A}">
                    <a16:rowId xmlns:a16="http://schemas.microsoft.com/office/drawing/2014/main" val="3401957877"/>
                  </a:ext>
                </a:extLst>
              </a:tr>
              <a:tr h="673547">
                <a:tc>
                  <a:txBody>
                    <a:bodyPr/>
                    <a:lstStyle/>
                    <a:p>
                      <a:r>
                        <a:rPr lang="en-US" sz="2800" dirty="0">
                          <a:solidFill>
                            <a:schemeClr val="bg1"/>
                          </a:solidFill>
                        </a:rPr>
                        <a:t>Message</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general content is passed to or from a user and a bot</a:t>
                      </a:r>
                      <a:endParaRPr lang="en-US" sz="2400" b="0" dirty="0">
                        <a:solidFill>
                          <a:schemeClr val="bg1"/>
                        </a:solidFill>
                      </a:endParaRPr>
                    </a:p>
                  </a:txBody>
                  <a:tcPr marL="93260" marR="93260" marT="46630" marB="46630"/>
                </a:tc>
                <a:extLst>
                  <a:ext uri="{0D108BD9-81ED-4DB2-BD59-A6C34878D82A}">
                    <a16:rowId xmlns:a16="http://schemas.microsoft.com/office/drawing/2014/main" val="4211259879"/>
                  </a:ext>
                </a:extLst>
              </a:tr>
              <a:tr h="963690">
                <a:tc>
                  <a:txBody>
                    <a:bodyPr/>
                    <a:lstStyle/>
                    <a:p>
                      <a:r>
                        <a:rPr lang="en-US" sz="2800" dirty="0">
                          <a:solidFill>
                            <a:schemeClr val="bg1"/>
                          </a:solidFill>
                        </a:rPr>
                        <a:t>Conversation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the conversation's properties change, for example the topic name, or when user joins or leaves the group</a:t>
                      </a:r>
                      <a:endParaRPr lang="en-US" sz="2400" b="0" dirty="0">
                        <a:solidFill>
                          <a:schemeClr val="bg1"/>
                        </a:solidFill>
                      </a:endParaRPr>
                    </a:p>
                  </a:txBody>
                  <a:tcPr marL="93260" marR="93260" marT="46630" marB="46630"/>
                </a:tc>
                <a:extLst>
                  <a:ext uri="{0D108BD9-81ED-4DB2-BD59-A6C34878D82A}">
                    <a16:rowId xmlns:a16="http://schemas.microsoft.com/office/drawing/2014/main" val="2516243833"/>
                  </a:ext>
                </a:extLst>
              </a:tr>
              <a:tr h="383404">
                <a:tc>
                  <a:txBody>
                    <a:bodyPr/>
                    <a:lstStyle/>
                    <a:p>
                      <a:r>
                        <a:rPr lang="en-US" sz="2800" dirty="0">
                          <a:solidFill>
                            <a:schemeClr val="bg1"/>
                          </a:solidFill>
                        </a:rPr>
                        <a:t>Contact Relation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bot added or removed to contact list</a:t>
                      </a:r>
                      <a:endParaRPr lang="en-US" sz="2400" b="0" dirty="0">
                        <a:solidFill>
                          <a:schemeClr val="bg1"/>
                        </a:solidFill>
                      </a:endParaRPr>
                    </a:p>
                  </a:txBody>
                  <a:tcPr marL="93260" marR="93260" marT="46630" marB="46630"/>
                </a:tc>
                <a:extLst>
                  <a:ext uri="{0D108BD9-81ED-4DB2-BD59-A6C34878D82A}">
                    <a16:rowId xmlns:a16="http://schemas.microsoft.com/office/drawing/2014/main" val="3917489569"/>
                  </a:ext>
                </a:extLst>
              </a:tr>
              <a:tr h="383404">
                <a:tc>
                  <a:txBody>
                    <a:bodyPr/>
                    <a:lstStyle/>
                    <a:p>
                      <a:r>
                        <a:rPr lang="en-US" sz="2800" dirty="0">
                          <a:solidFill>
                            <a:schemeClr val="bg1"/>
                          </a:solidFill>
                        </a:rPr>
                        <a:t>Delete User Data</a:t>
                      </a:r>
                      <a:endParaRPr lang="en-US" sz="2800" b="0" dirty="0">
                        <a:solidFill>
                          <a:schemeClr val="bg1"/>
                        </a:solidFill>
                      </a:endParaRPr>
                    </a:p>
                  </a:txBody>
                  <a:tcPr marL="93260" marR="93260" marT="46630" marB="46630"/>
                </a:tc>
                <a:tc>
                  <a:txBody>
                    <a:bodyPr/>
                    <a:lstStyle/>
                    <a:p>
                      <a:r>
                        <a:rPr lang="en-US" sz="2400" dirty="0">
                          <a:solidFill>
                            <a:schemeClr val="bg1"/>
                          </a:solidFill>
                        </a:rPr>
                        <a:t>Send when user is removed from a conversation</a:t>
                      </a:r>
                      <a:endParaRPr lang="en-US" sz="2400" b="0" dirty="0">
                        <a:solidFill>
                          <a:schemeClr val="bg1"/>
                        </a:solidFill>
                      </a:endParaRPr>
                    </a:p>
                  </a:txBody>
                  <a:tcPr marL="93260" marR="93260" marT="46630" marB="46630"/>
                </a:tc>
                <a:extLst>
                  <a:ext uri="{0D108BD9-81ED-4DB2-BD59-A6C34878D82A}">
                    <a16:rowId xmlns:a16="http://schemas.microsoft.com/office/drawing/2014/main" val="1787371291"/>
                  </a:ext>
                </a:extLst>
              </a:tr>
              <a:tr h="383404">
                <a:tc>
                  <a:txBody>
                    <a:bodyPr/>
                    <a:lstStyle/>
                    <a:p>
                      <a:r>
                        <a:rPr lang="en-US" sz="2800" dirty="0">
                          <a:solidFill>
                            <a:schemeClr val="bg1"/>
                          </a:solidFill>
                        </a:rPr>
                        <a:t>Typing</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a user is typing</a:t>
                      </a:r>
                      <a:endParaRPr lang="en-US" sz="2400" b="0" dirty="0">
                        <a:solidFill>
                          <a:schemeClr val="bg1"/>
                        </a:solidFill>
                      </a:endParaRPr>
                    </a:p>
                  </a:txBody>
                  <a:tcPr marL="93260" marR="93260" marT="46630" marB="46630"/>
                </a:tc>
                <a:extLst>
                  <a:ext uri="{0D108BD9-81ED-4DB2-BD59-A6C34878D82A}">
                    <a16:rowId xmlns:a16="http://schemas.microsoft.com/office/drawing/2014/main" val="1044698955"/>
                  </a:ext>
                </a:extLst>
              </a:tr>
              <a:tr h="383404">
                <a:tc>
                  <a:txBody>
                    <a:bodyPr/>
                    <a:lstStyle/>
                    <a:p>
                      <a:r>
                        <a:rPr lang="en-US" sz="2800" dirty="0">
                          <a:solidFill>
                            <a:schemeClr val="bg1"/>
                          </a:solidFill>
                        </a:rPr>
                        <a:t>Ping</a:t>
                      </a:r>
                      <a:endParaRPr lang="en-US" sz="2800" b="0" dirty="0">
                        <a:solidFill>
                          <a:schemeClr val="bg1"/>
                        </a:solidFill>
                      </a:endParaRPr>
                    </a:p>
                  </a:txBody>
                  <a:tcPr marL="93260" marR="93260" marT="46630" marB="46630"/>
                </a:tc>
                <a:tc>
                  <a:txBody>
                    <a:bodyPr/>
                    <a:lstStyle/>
                    <a:p>
                      <a:r>
                        <a:rPr lang="en-US" sz="2400" dirty="0">
                          <a:solidFill>
                            <a:schemeClr val="bg1"/>
                          </a:solidFill>
                        </a:rPr>
                        <a:t>Send when a keep-alive is needed</a:t>
                      </a:r>
                      <a:endParaRPr lang="en-US" sz="2400" b="0" dirty="0">
                        <a:solidFill>
                          <a:schemeClr val="bg1"/>
                        </a:solidFill>
                      </a:endParaRPr>
                    </a:p>
                  </a:txBody>
                  <a:tcPr marL="93260" marR="93260" marT="46630" marB="46630"/>
                </a:tc>
                <a:extLst>
                  <a:ext uri="{0D108BD9-81ED-4DB2-BD59-A6C34878D82A}">
                    <a16:rowId xmlns:a16="http://schemas.microsoft.com/office/drawing/2014/main" val="3127002916"/>
                  </a:ext>
                </a:extLst>
              </a:tr>
            </a:tbl>
          </a:graphicData>
        </a:graphic>
      </p:graphicFrame>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Types of Activities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8701157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Activities Types</a:t>
            </a:r>
          </a:p>
        </p:txBody>
      </p:sp>
      <p:sp>
        <p:nvSpPr>
          <p:cNvPr id="3" name="TextBox 2"/>
          <p:cNvSpPr txBox="1"/>
          <p:nvPr/>
        </p:nvSpPr>
        <p:spPr>
          <a:xfrm>
            <a:off x="735288" y="1457945"/>
            <a:ext cx="19497645" cy="10174773"/>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switch</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activity.GetActivityType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743519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563" y="296862"/>
            <a:ext cx="19497645" cy="6223050"/>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2972459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071" y="1668462"/>
            <a:ext cx="11914188" cy="6278642"/>
          </a:xfrm>
        </p:spPr>
        <p:txBody>
          <a:bodyPr/>
          <a:lstStyle/>
          <a:p>
            <a:pPr marL="699465"/>
            <a:r>
              <a:rPr lang="en-US" sz="3600" dirty="0">
                <a:latin typeface="Arial Rounded MT Bold" panose="020F0704030504030204" pitchFamily="34" charset="0"/>
              </a:rPr>
              <a:t>Visual Studio 2019</a:t>
            </a:r>
            <a:br>
              <a:rPr lang="en-US" sz="3600" dirty="0"/>
            </a:br>
            <a:r>
              <a:rPr lang="en-US" sz="2400" dirty="0"/>
              <a:t>http://www.visualstudio.com</a:t>
            </a:r>
            <a:endParaRPr lang="en-US" altLang="ko-KR" sz="3600" dirty="0"/>
          </a:p>
          <a:p>
            <a:pPr marL="699465"/>
            <a:r>
              <a:rPr lang="en-US" altLang="ko-KR" sz="3600" dirty="0">
                <a:latin typeface="Arial Rounded MT Bold" panose="020F0704030504030204" pitchFamily="34" charset="0"/>
              </a:rPr>
              <a:t>Get the Visual Studio Bot Project Template</a:t>
            </a:r>
            <a:br>
              <a:rPr lang="en-US" altLang="ko-KR" sz="3600" dirty="0"/>
            </a:br>
            <a:r>
              <a:rPr lang="en-US" altLang="ko-KR" sz="2400" dirty="0"/>
              <a:t>http://aka.ms/bf-bc-vstemplate</a:t>
            </a:r>
            <a:endParaRPr lang="en-US" sz="3600" dirty="0"/>
          </a:p>
          <a:p>
            <a:pPr marL="699465"/>
            <a:r>
              <a:rPr lang="en-US" sz="3600" dirty="0">
                <a:latin typeface="Arial Rounded MT Bold" panose="020F0704030504030204" pitchFamily="34" charset="0"/>
              </a:rPr>
              <a:t>Get the Bot Emulator</a:t>
            </a:r>
            <a:br>
              <a:rPr lang="en-US" sz="3600" dirty="0"/>
            </a:br>
            <a:r>
              <a:rPr lang="en-US" sz="2400" dirty="0"/>
              <a:t>https://download.botframework.com/botconnector/tools/emulator/publish.htm</a:t>
            </a:r>
          </a:p>
          <a:p>
            <a:pPr marL="699465"/>
            <a:r>
              <a:rPr lang="en-US" altLang="ko-KR" sz="3600" dirty="0">
                <a:latin typeface="Arial Rounded MT Bold" panose="020F0704030504030204" pitchFamily="34" charset="0"/>
              </a:rPr>
              <a:t>Azure Trial</a:t>
            </a:r>
            <a:br>
              <a:rPr lang="en-US" altLang="ko-KR" sz="3600" dirty="0"/>
            </a:br>
            <a:r>
              <a:rPr lang="en-US" altLang="ko-KR" sz="2400" dirty="0"/>
              <a:t>https://azure.microsoft.com/ko-kr/free/</a:t>
            </a:r>
            <a:endParaRPr lang="en-US" altLang="ko-KR" sz="3600" dirty="0"/>
          </a:p>
          <a:p>
            <a:pPr marL="699465"/>
            <a:endParaRPr lang="en-US" sz="3600" dirty="0"/>
          </a:p>
          <a:p>
            <a:pPr marL="356631" indent="0">
              <a:buNone/>
            </a:pPr>
            <a:endParaRPr lang="en-US" sz="3600" dirty="0"/>
          </a:p>
          <a:p>
            <a:endParaRPr lang="en-US" sz="3600" dirty="0"/>
          </a:p>
          <a:p>
            <a:endParaRPr lang="en-US" sz="3600" dirty="0"/>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Installing Tools</a:t>
            </a:r>
          </a:p>
        </p:txBody>
      </p:sp>
    </p:spTree>
    <p:extLst>
      <p:ext uri="{BB962C8B-B14F-4D97-AF65-F5344CB8AC3E}">
        <p14:creationId xmlns:p14="http://schemas.microsoft.com/office/powerpoint/2010/main" val="288057823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Type of Activities</a:t>
            </a:r>
          </a:p>
        </p:txBody>
      </p:sp>
    </p:spTree>
    <p:extLst>
      <p:ext uri="{BB962C8B-B14F-4D97-AF65-F5344CB8AC3E}">
        <p14:creationId xmlns:p14="http://schemas.microsoft.com/office/powerpoint/2010/main" val="381981044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287" y="1928387"/>
            <a:ext cx="11246752" cy="4154984"/>
          </a:xfrm>
          <a:prstGeom prst="rect">
            <a:avLst/>
          </a:prstGeom>
          <a:noFill/>
        </p:spPr>
        <p:txBody>
          <a:bodyPr wrap="square" rtlCol="0">
            <a:spAutoFit/>
          </a:bodyPr>
          <a:lstStyle/>
          <a:p>
            <a:pPr lvl="0" defTabSz="621746" eaLnBrk="0" fontAlgn="base" hangingPunct="0">
              <a:spcBef>
                <a:spcPct val="0"/>
              </a:spcBef>
              <a:spcAft>
                <a:spcPct val="0"/>
              </a:spcAft>
            </a:pPr>
            <a:r>
              <a:rPr lang="en-US" altLang="ko-KR" sz="2400" dirty="0"/>
              <a:t>Dialogs model a conversational process, where the exchange of messages between bot and user is the primary channel for interaction with the outside world. Each dialog is an abstraction that encapsulates its own state in a C# class that implements </a:t>
            </a:r>
            <a:r>
              <a:rPr lang="en-US" altLang="ko-KR" sz="2400" b="1" dirty="0" err="1">
                <a:hlinkClick r:id="rId3" tooltip="A IDialog&lt;TResult&gt; is a suspendable conversational process that produces a result of type TResult ..."/>
              </a:rPr>
              <a:t>IDialog</a:t>
            </a:r>
            <a:r>
              <a:rPr lang="en-US" altLang="ko-KR" sz="2400" dirty="0"/>
              <a:t>. Dialogs can be composed with other dialogs to maximize reuse, and a dialog context maintains a stack of dialogs active in the conversation. A conversation composed of dialogs is portable across machines to make it possible to scale a bot implementation. This conversation state (the stack of active dialogs and each dialog's state) is stored in the state service provided by the Bot </a:t>
            </a:r>
            <a:r>
              <a:rPr lang="en-US" altLang="ko-KR" sz="2400" b="1" dirty="0">
                <a:hlinkClick r:id="rId4" tooltip="Namespace for Microsoft Bot Builder SDK support of the Microsoft Bot Connector SDK."/>
              </a:rPr>
              <a:t>Connector</a:t>
            </a:r>
            <a:r>
              <a:rPr lang="en-US" altLang="ko-KR" sz="2400" dirty="0"/>
              <a:t> service, making the bot implementation stateless between requests. (Much like a web application that does not store session state in the web server's memory.)</a:t>
            </a:r>
            <a:endParaRPr kumimoji="0" lang="en-US" sz="2800"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endParaRP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Dialogs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4304081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9B3A5A9-A8E6-4DEC-8BBB-18ED07D8F7D7}"/>
              </a:ext>
            </a:extLst>
          </p:cNvPr>
          <p:cNvPicPr/>
          <p:nvPr/>
        </p:nvPicPr>
        <p:blipFill>
          <a:blip r:embed="rId3"/>
          <a:stretch>
            <a:fillRect/>
          </a:stretch>
        </p:blipFill>
        <p:spPr>
          <a:xfrm>
            <a:off x="731837" y="601662"/>
            <a:ext cx="5867400" cy="5026282"/>
          </a:xfrm>
          <a:prstGeom prst="rect">
            <a:avLst/>
          </a:prstGeom>
        </p:spPr>
      </p:pic>
    </p:spTree>
    <p:extLst>
      <p:ext uri="{BB962C8B-B14F-4D97-AF65-F5344CB8AC3E}">
        <p14:creationId xmlns:p14="http://schemas.microsoft.com/office/powerpoint/2010/main" val="493433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Dialog</a:t>
            </a:r>
          </a:p>
        </p:txBody>
      </p:sp>
      <p:sp>
        <p:nvSpPr>
          <p:cNvPr id="3" name="TextBox 2"/>
          <p:cNvSpPr txBox="1"/>
          <p:nvPr/>
        </p:nvSpPr>
        <p:spPr>
          <a:xfrm>
            <a:off x="473969" y="1135062"/>
            <a:ext cx="18890428" cy="1356967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Microsoft.Bot.Builder.Dialogs</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object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private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StartAsync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085478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437" y="144462"/>
            <a:ext cx="17531081" cy="7115987"/>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100" dirty="0">
                <a:solidFill>
                  <a:srgbClr val="0000FF"/>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56412602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BA1761E1-004D-442B-9111-0AF9C8553E22}"/>
              </a:ext>
            </a:extLst>
          </p:cNvPr>
          <p:cNvGraphicFramePr>
            <a:graphicFrameLocks noGrp="1"/>
          </p:cNvGraphicFramePr>
          <p:nvPr>
            <p:extLst>
              <p:ext uri="{D42A27DB-BD31-4B8C-83A1-F6EECF244321}">
                <p14:modId xmlns:p14="http://schemas.microsoft.com/office/powerpoint/2010/main" val="1165874336"/>
              </p:ext>
            </p:extLst>
          </p:nvPr>
        </p:nvGraphicFramePr>
        <p:xfrm>
          <a:off x="468557" y="373062"/>
          <a:ext cx="11769480" cy="2531999"/>
        </p:xfrm>
        <a:graphic>
          <a:graphicData uri="http://schemas.openxmlformats.org/drawingml/2006/table">
            <a:tbl>
              <a:tblPr firstRow="1" firstCol="1" bandRow="1">
                <a:tableStyleId>{5C22544A-7EE6-4342-B048-85BDC9FD1C3A}</a:tableStyleId>
              </a:tblPr>
              <a:tblGrid>
                <a:gridCol w="2244480">
                  <a:extLst>
                    <a:ext uri="{9D8B030D-6E8A-4147-A177-3AD203B41FA5}">
                      <a16:colId xmlns:a16="http://schemas.microsoft.com/office/drawing/2014/main" val="1538781714"/>
                    </a:ext>
                  </a:extLst>
                </a:gridCol>
                <a:gridCol w="9525000">
                  <a:extLst>
                    <a:ext uri="{9D8B030D-6E8A-4147-A177-3AD203B41FA5}">
                      <a16:colId xmlns:a16="http://schemas.microsoft.com/office/drawing/2014/main" val="864252527"/>
                    </a:ext>
                  </a:extLst>
                </a:gridCol>
              </a:tblGrid>
              <a:tr h="0">
                <a:tc>
                  <a:txBody>
                    <a:bodyPr/>
                    <a:lstStyle/>
                    <a:p>
                      <a:pPr algn="just" latinLnBrk="1">
                        <a:lnSpc>
                          <a:spcPct val="107000"/>
                        </a:lnSpc>
                        <a:spcAft>
                          <a:spcPts val="800"/>
                        </a:spcAft>
                      </a:pPr>
                      <a:r>
                        <a:rPr lang="ko-KR" sz="2800" kern="100">
                          <a:effectLst/>
                        </a:rPr>
                        <a:t>메소드</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설명</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663440311"/>
                  </a:ext>
                </a:extLst>
              </a:tr>
              <a:tr h="0">
                <a:tc>
                  <a:txBody>
                    <a:bodyPr/>
                    <a:lstStyle/>
                    <a:p>
                      <a:pPr algn="just" latinLnBrk="1">
                        <a:lnSpc>
                          <a:spcPct val="107000"/>
                        </a:lnSpc>
                        <a:spcAft>
                          <a:spcPts val="800"/>
                        </a:spcAft>
                      </a:pPr>
                      <a:r>
                        <a:rPr lang="en-US" sz="2800" kern="100">
                          <a:effectLst/>
                        </a:rPr>
                        <a:t>Call()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다른</a:t>
                      </a:r>
                      <a:r>
                        <a:rPr lang="en-US" sz="2800" kern="100">
                          <a:effectLst/>
                        </a:rPr>
                        <a:t> Dialog</a:t>
                      </a:r>
                      <a:r>
                        <a:rPr lang="ko-KR" sz="2800" kern="100">
                          <a:effectLst/>
                        </a:rPr>
                        <a:t>를 호출할 때 사용한다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865434904"/>
                  </a:ext>
                </a:extLst>
              </a:tr>
              <a:tr h="0">
                <a:tc>
                  <a:txBody>
                    <a:bodyPr/>
                    <a:lstStyle/>
                    <a:p>
                      <a:pPr algn="just" latinLnBrk="1">
                        <a:lnSpc>
                          <a:spcPct val="107000"/>
                        </a:lnSpc>
                        <a:spcAft>
                          <a:spcPts val="800"/>
                        </a:spcAft>
                      </a:pPr>
                      <a:r>
                        <a:rPr lang="en-US" sz="2800" kern="100">
                          <a:effectLst/>
                        </a:rPr>
                        <a:t>Done()</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현재 </a:t>
                      </a:r>
                      <a:r>
                        <a:rPr lang="en-US" sz="2800" kern="100">
                          <a:effectLst/>
                        </a:rPr>
                        <a:t>Dialog</a:t>
                      </a:r>
                      <a:r>
                        <a:rPr lang="ko-KR" sz="2800" kern="100">
                          <a:effectLst/>
                        </a:rPr>
                        <a:t>를 종료하고 상위 </a:t>
                      </a:r>
                      <a:r>
                        <a:rPr lang="en-US" sz="2800" kern="100">
                          <a:effectLst/>
                        </a:rPr>
                        <a:t>Dialog</a:t>
                      </a:r>
                      <a:r>
                        <a:rPr lang="ko-KR" sz="2800" kern="100">
                          <a:effectLst/>
                        </a:rPr>
                        <a:t>로 돌아간다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517482360"/>
                  </a:ext>
                </a:extLst>
              </a:tr>
              <a:tr h="0">
                <a:tc>
                  <a:txBody>
                    <a:bodyPr/>
                    <a:lstStyle/>
                    <a:p>
                      <a:pPr algn="just" latinLnBrk="1">
                        <a:lnSpc>
                          <a:spcPct val="107000"/>
                        </a:lnSpc>
                        <a:spcAft>
                          <a:spcPts val="800"/>
                        </a:spcAft>
                      </a:pPr>
                      <a:r>
                        <a:rPr lang="en-US" sz="2800" kern="100">
                          <a:effectLst/>
                        </a:rPr>
                        <a:t>Fail()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현</a:t>
                      </a:r>
                      <a:r>
                        <a:rPr lang="ko-KR" altLang="en-US" sz="2800" kern="100" dirty="0">
                          <a:effectLst/>
                        </a:rPr>
                        <a:t>재</a:t>
                      </a:r>
                      <a:r>
                        <a:rPr lang="ko-KR" sz="2800" kern="100" dirty="0">
                          <a:effectLst/>
                        </a:rPr>
                        <a:t> </a:t>
                      </a:r>
                      <a:r>
                        <a:rPr lang="en-US" sz="2800" kern="100" dirty="0">
                          <a:effectLst/>
                        </a:rPr>
                        <a:t>Dialog</a:t>
                      </a:r>
                      <a:r>
                        <a:rPr lang="ko-KR" sz="2800" kern="100" dirty="0">
                          <a:effectLst/>
                        </a:rPr>
                        <a:t>에서 예외를 발생하고 상위 </a:t>
                      </a:r>
                      <a:r>
                        <a:rPr lang="en-US" sz="2800" kern="100" dirty="0">
                          <a:effectLst/>
                        </a:rPr>
                        <a:t>Dialog</a:t>
                      </a:r>
                      <a:r>
                        <a:rPr lang="ko-KR" sz="2800" kern="100" dirty="0">
                          <a:effectLst/>
                        </a:rPr>
                        <a:t>로 돌아간다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309137417"/>
                  </a:ext>
                </a:extLst>
              </a:tr>
              <a:tr h="0">
                <a:tc>
                  <a:txBody>
                    <a:bodyPr/>
                    <a:lstStyle/>
                    <a:p>
                      <a:pPr algn="just" latinLnBrk="1">
                        <a:lnSpc>
                          <a:spcPct val="107000"/>
                        </a:lnSpc>
                        <a:spcAft>
                          <a:spcPts val="800"/>
                        </a:spcAft>
                      </a:pPr>
                      <a:r>
                        <a:rPr lang="en-US" sz="2800" kern="100">
                          <a:effectLst/>
                        </a:rPr>
                        <a:t>PostAsync()</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메시지를 출력한다</a:t>
                      </a:r>
                      <a:r>
                        <a:rPr lang="en-US" sz="2800" kern="100">
                          <a:effectLst/>
                        </a:rPr>
                        <a:t>. </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3528280308"/>
                  </a:ext>
                </a:extLst>
              </a:tr>
              <a:tr h="0">
                <a:tc>
                  <a:txBody>
                    <a:bodyPr/>
                    <a:lstStyle/>
                    <a:p>
                      <a:pPr algn="just" latinLnBrk="1">
                        <a:lnSpc>
                          <a:spcPct val="107000"/>
                        </a:lnSpc>
                        <a:spcAft>
                          <a:spcPts val="800"/>
                        </a:spcAft>
                      </a:pPr>
                      <a:r>
                        <a:rPr lang="en-US" sz="2800" kern="100">
                          <a:effectLst/>
                        </a:rPr>
                        <a:t>Wait()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대기 하고 있다가 다른 메소드를 실행한다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912879932"/>
                  </a:ext>
                </a:extLst>
              </a:tr>
            </a:tbl>
          </a:graphicData>
        </a:graphic>
      </p:graphicFrame>
    </p:spTree>
    <p:extLst>
      <p:ext uri="{BB962C8B-B14F-4D97-AF65-F5344CB8AC3E}">
        <p14:creationId xmlns:p14="http://schemas.microsoft.com/office/powerpoint/2010/main" val="2065757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2A148ED-A5C4-4F40-8159-C6CE65AC28CF}"/>
              </a:ext>
            </a:extLst>
          </p:cNvPr>
          <p:cNvPicPr/>
          <p:nvPr/>
        </p:nvPicPr>
        <p:blipFill>
          <a:blip r:embed="rId3"/>
          <a:stretch>
            <a:fillRect/>
          </a:stretch>
        </p:blipFill>
        <p:spPr>
          <a:xfrm>
            <a:off x="503237" y="220662"/>
            <a:ext cx="6824619" cy="6477000"/>
          </a:xfrm>
          <a:prstGeom prst="rect">
            <a:avLst/>
          </a:prstGeom>
        </p:spPr>
      </p:pic>
    </p:spTree>
    <p:extLst>
      <p:ext uri="{BB962C8B-B14F-4D97-AF65-F5344CB8AC3E}">
        <p14:creationId xmlns:p14="http://schemas.microsoft.com/office/powerpoint/2010/main" val="38118640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B953234-F224-4263-8E2E-E2AC82BA3AAA}"/>
              </a:ext>
            </a:extLst>
          </p:cNvPr>
          <p:cNvPicPr/>
          <p:nvPr/>
        </p:nvPicPr>
        <p:blipFill>
          <a:blip r:embed="rId3"/>
          <a:stretch>
            <a:fillRect/>
          </a:stretch>
        </p:blipFill>
        <p:spPr>
          <a:xfrm>
            <a:off x="1189037" y="449262"/>
            <a:ext cx="9677400" cy="5836063"/>
          </a:xfrm>
          <a:prstGeom prst="rect">
            <a:avLst/>
          </a:prstGeom>
        </p:spPr>
      </p:pic>
    </p:spTree>
    <p:extLst>
      <p:ext uri="{BB962C8B-B14F-4D97-AF65-F5344CB8AC3E}">
        <p14:creationId xmlns:p14="http://schemas.microsoft.com/office/powerpoint/2010/main" val="2200774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9A63B59-C221-4ECE-97D3-25184DB556AB}"/>
              </a:ext>
            </a:extLst>
          </p:cNvPr>
          <p:cNvPicPr/>
          <p:nvPr/>
        </p:nvPicPr>
        <p:blipFill>
          <a:blip r:embed="rId3"/>
          <a:stretch>
            <a:fillRect/>
          </a:stretch>
        </p:blipFill>
        <p:spPr>
          <a:xfrm>
            <a:off x="350837" y="220662"/>
            <a:ext cx="7772400" cy="6092242"/>
          </a:xfrm>
          <a:prstGeom prst="rect">
            <a:avLst/>
          </a:prstGeom>
        </p:spPr>
      </p:pic>
    </p:spTree>
    <p:extLst>
      <p:ext uri="{BB962C8B-B14F-4D97-AF65-F5344CB8AC3E}">
        <p14:creationId xmlns:p14="http://schemas.microsoft.com/office/powerpoint/2010/main" val="18422640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Attachments, Cards and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pic>
        <p:nvPicPr>
          <p:cNvPr id="3074" name="Picture 2" descr="Bot framework hero card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592262"/>
            <a:ext cx="2786063" cy="495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2">
            <a:extLst>
              <a:ext uri="{FF2B5EF4-FFF2-40B4-BE49-F238E27FC236}">
                <a16:creationId xmlns:a16="http://schemas.microsoft.com/office/drawing/2014/main" id="{723AFFDB-FEF9-4509-9FCC-AD5F50D624BD}"/>
              </a:ext>
            </a:extLst>
          </p:cNvPr>
          <p:cNvGraphicFramePr>
            <a:graphicFrameLocks noGrp="1"/>
          </p:cNvGraphicFramePr>
          <p:nvPr>
            <p:extLst>
              <p:ext uri="{D42A27DB-BD31-4B8C-83A1-F6EECF244321}">
                <p14:modId xmlns:p14="http://schemas.microsoft.com/office/powerpoint/2010/main" val="2216087246"/>
              </p:ext>
            </p:extLst>
          </p:nvPr>
        </p:nvGraphicFramePr>
        <p:xfrm>
          <a:off x="4008437" y="1624718"/>
          <a:ext cx="7924800" cy="5072942"/>
        </p:xfrm>
        <a:graphic>
          <a:graphicData uri="http://schemas.openxmlformats.org/drawingml/2006/table">
            <a:tbl>
              <a:tblPr firstRow="1" firstCol="1" bandRow="1">
                <a:tableStyleId>{5C22544A-7EE6-4342-B048-85BDC9FD1C3A}</a:tableStyleId>
              </a:tblPr>
              <a:tblGrid>
                <a:gridCol w="1456608">
                  <a:extLst>
                    <a:ext uri="{9D8B030D-6E8A-4147-A177-3AD203B41FA5}">
                      <a16:colId xmlns:a16="http://schemas.microsoft.com/office/drawing/2014/main" val="2929119579"/>
                    </a:ext>
                  </a:extLst>
                </a:gridCol>
                <a:gridCol w="6468192">
                  <a:extLst>
                    <a:ext uri="{9D8B030D-6E8A-4147-A177-3AD203B41FA5}">
                      <a16:colId xmlns:a16="http://schemas.microsoft.com/office/drawing/2014/main" val="1805660540"/>
                    </a:ext>
                  </a:extLst>
                </a:gridCol>
              </a:tblGrid>
              <a:tr h="1023297">
                <a:tc>
                  <a:txBody>
                    <a:bodyPr/>
                    <a:lstStyle/>
                    <a:p>
                      <a:pPr algn="l" latinLnBrk="0">
                        <a:lnSpc>
                          <a:spcPct val="107000"/>
                        </a:lnSpc>
                        <a:spcAft>
                          <a:spcPts val="0"/>
                        </a:spcAft>
                      </a:pPr>
                      <a:r>
                        <a:rPr lang="en-US" sz="1200" u="sng" kern="100">
                          <a:effectLst/>
                          <a:hlinkClick r:id="rId4"/>
                        </a:rPr>
                        <a:t>Adaptive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텍스트나 음성</a:t>
                      </a:r>
                      <a:r>
                        <a:rPr lang="en-US" sz="1200" kern="100">
                          <a:effectLst/>
                        </a:rPr>
                        <a:t>, </a:t>
                      </a:r>
                      <a:r>
                        <a:rPr lang="ko-KR" sz="1200" kern="100">
                          <a:effectLst/>
                        </a:rPr>
                        <a:t>이미지</a:t>
                      </a:r>
                      <a:r>
                        <a:rPr lang="en-US" sz="1200" kern="100">
                          <a:effectLst/>
                        </a:rPr>
                        <a:t>, </a:t>
                      </a:r>
                      <a:r>
                        <a:rPr lang="ko-KR" sz="1200" kern="100">
                          <a:effectLst/>
                        </a:rPr>
                        <a:t>버튼과 입력 필드을 조합해서 정의해서 사용할 수 있는 카드로 모든 메신저에서 지원되는 것은 아니다</a:t>
                      </a:r>
                      <a:r>
                        <a:rPr lang="en-US" sz="1200" kern="100">
                          <a:effectLst/>
                        </a:rPr>
                        <a:t>. </a:t>
                      </a:r>
                      <a:r>
                        <a:rPr lang="ko-KR" sz="1200" kern="100">
                          <a:effectLst/>
                        </a:rPr>
                        <a:t>관련된 지원 목록은 </a:t>
                      </a:r>
                      <a:r>
                        <a:rPr lang="en-US" sz="1200" u="sng" kern="100">
                          <a:effectLst/>
                          <a:hlinkClick r:id="rId5"/>
                        </a:rPr>
                        <a:t>https://docs.microsoft.com/en-us/adaptive-cards/get-started/bots#channel-status</a:t>
                      </a:r>
                      <a:r>
                        <a:rPr lang="en-US" sz="1200" kern="100">
                          <a:effectLst/>
                        </a:rPr>
                        <a:t> </a:t>
                      </a:r>
                      <a:r>
                        <a:rPr lang="ko-KR" sz="1200" kern="100">
                          <a:effectLst/>
                        </a:rPr>
                        <a:t>에서 볼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605877663"/>
                  </a:ext>
                </a:extLst>
              </a:tr>
              <a:tr h="633255">
                <a:tc>
                  <a:txBody>
                    <a:bodyPr/>
                    <a:lstStyle/>
                    <a:p>
                      <a:pPr algn="just" latinLnBrk="1">
                        <a:lnSpc>
                          <a:spcPct val="107000"/>
                        </a:lnSpc>
                        <a:spcAft>
                          <a:spcPts val="800"/>
                        </a:spcAft>
                      </a:pPr>
                      <a:r>
                        <a:rPr lang="en-US" sz="1200" u="sng" kern="100">
                          <a:effectLst/>
                          <a:hlinkClick r:id="rId6"/>
                        </a:rPr>
                        <a:t>Animation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애니메이션 </a:t>
                      </a:r>
                      <a:r>
                        <a:rPr lang="en-US" sz="1200" kern="100">
                          <a:effectLst/>
                        </a:rPr>
                        <a:t>GIF</a:t>
                      </a:r>
                      <a:r>
                        <a:rPr lang="ko-KR" sz="1200" kern="100">
                          <a:effectLst/>
                        </a:rPr>
                        <a:t>나 짧은 동영상을 이용해서 동적인 반응을 보여 줄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33894334"/>
                  </a:ext>
                </a:extLst>
              </a:tr>
              <a:tr h="441685">
                <a:tc>
                  <a:txBody>
                    <a:bodyPr/>
                    <a:lstStyle/>
                    <a:p>
                      <a:pPr algn="just" latinLnBrk="1">
                        <a:lnSpc>
                          <a:spcPct val="107000"/>
                        </a:lnSpc>
                        <a:spcAft>
                          <a:spcPts val="800"/>
                        </a:spcAft>
                      </a:pPr>
                      <a:r>
                        <a:rPr lang="en-US" sz="1200" u="sng" kern="100">
                          <a:effectLst/>
                          <a:hlinkClick r:id="rId7"/>
                        </a:rPr>
                        <a:t>Audio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오디오 파일을 재생할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4226051692"/>
                  </a:ext>
                </a:extLst>
              </a:tr>
              <a:tr h="633255">
                <a:tc>
                  <a:txBody>
                    <a:bodyPr/>
                    <a:lstStyle/>
                    <a:p>
                      <a:pPr algn="just" latinLnBrk="1">
                        <a:lnSpc>
                          <a:spcPct val="107000"/>
                        </a:lnSpc>
                        <a:spcAft>
                          <a:spcPts val="800"/>
                        </a:spcAft>
                      </a:pPr>
                      <a:r>
                        <a:rPr lang="en-US" sz="1200" u="sng" kern="100">
                          <a:effectLst/>
                          <a:hlinkClick r:id="rId8"/>
                        </a:rPr>
                        <a:t>Hero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일반적으로 하나의 큰 이미지와 하나 이상의 버튼과 텍스트가 포함되는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40515037"/>
                  </a:ext>
                </a:extLst>
              </a:tr>
              <a:tr h="633255">
                <a:tc>
                  <a:txBody>
                    <a:bodyPr/>
                    <a:lstStyle/>
                    <a:p>
                      <a:pPr algn="just" latinLnBrk="1">
                        <a:lnSpc>
                          <a:spcPct val="107000"/>
                        </a:lnSpc>
                        <a:spcAft>
                          <a:spcPts val="800"/>
                        </a:spcAft>
                      </a:pPr>
                      <a:r>
                        <a:rPr lang="en-US" sz="1200" u="sng" kern="100">
                          <a:effectLst/>
                          <a:hlinkClick r:id="rId9"/>
                        </a:rPr>
                        <a:t>Thumbnail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Hero Card</a:t>
                      </a:r>
                      <a:r>
                        <a:rPr lang="ko-KR" sz="1200" kern="100">
                          <a:effectLst/>
                        </a:rPr>
                        <a:t>와 비슷하지만 썸네일 이미지가 포함된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348971183"/>
                  </a:ext>
                </a:extLst>
              </a:tr>
              <a:tr h="633255">
                <a:tc>
                  <a:txBody>
                    <a:bodyPr/>
                    <a:lstStyle/>
                    <a:p>
                      <a:pPr algn="just" latinLnBrk="1">
                        <a:lnSpc>
                          <a:spcPct val="107000"/>
                        </a:lnSpc>
                        <a:spcAft>
                          <a:spcPts val="800"/>
                        </a:spcAft>
                      </a:pPr>
                      <a:r>
                        <a:rPr lang="en-US" sz="1200" u="sng" kern="100">
                          <a:effectLst/>
                          <a:hlinkClick r:id="rId10"/>
                        </a:rPr>
                        <a:t>Receipt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 </a:t>
                      </a:r>
                      <a:r>
                        <a:rPr lang="ko-KR" sz="1200" kern="100">
                          <a:effectLst/>
                        </a:rPr>
                        <a:t>영수증을 제공할 수 있도록 해주는 카드이다</a:t>
                      </a:r>
                      <a:r>
                        <a:rPr lang="en-US" sz="1200" kern="100">
                          <a:effectLst/>
                        </a:rPr>
                        <a:t>. </a:t>
                      </a:r>
                      <a:r>
                        <a:rPr lang="ko-KR" sz="1200" kern="100">
                          <a:effectLst/>
                        </a:rPr>
                        <a:t>영수증에는 항목과 총 비용 그리고 </a:t>
                      </a:r>
                      <a:r>
                        <a:rPr lang="en-US" sz="1200" kern="100">
                          <a:effectLst/>
                        </a:rPr>
                        <a:t>VAT</a:t>
                      </a:r>
                      <a:r>
                        <a:rPr lang="ko-KR" sz="1200" kern="100">
                          <a:effectLst/>
                        </a:rPr>
                        <a:t>등을 표현할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91927438"/>
                  </a:ext>
                </a:extLst>
              </a:tr>
              <a:tr h="633255">
                <a:tc>
                  <a:txBody>
                    <a:bodyPr/>
                    <a:lstStyle/>
                    <a:p>
                      <a:pPr algn="just" latinLnBrk="1">
                        <a:lnSpc>
                          <a:spcPct val="107000"/>
                        </a:lnSpc>
                        <a:spcAft>
                          <a:spcPts val="800"/>
                        </a:spcAft>
                      </a:pPr>
                      <a:r>
                        <a:rPr lang="en-US" sz="1200" u="sng" kern="100">
                          <a:effectLst/>
                          <a:hlinkClick r:id="rId11"/>
                        </a:rPr>
                        <a:t>SignIn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사용자 로그인을 요청할 수 있게 해주는 카드</a:t>
                      </a:r>
                      <a:r>
                        <a:rPr lang="en-US" sz="1200" kern="100">
                          <a:effectLst/>
                        </a:rPr>
                        <a:t>. </a:t>
                      </a:r>
                      <a:r>
                        <a:rPr lang="ko-KR" sz="1200" kern="100">
                          <a:effectLst/>
                        </a:rPr>
                        <a:t>텍스트와 로그인과정을 시작할 수 있도록 버튼 등이 포함 되어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423867918"/>
                  </a:ext>
                </a:extLst>
              </a:tr>
              <a:tr h="441685">
                <a:tc>
                  <a:txBody>
                    <a:bodyPr/>
                    <a:lstStyle/>
                    <a:p>
                      <a:pPr algn="just" latinLnBrk="1">
                        <a:lnSpc>
                          <a:spcPct val="107000"/>
                        </a:lnSpc>
                        <a:spcAft>
                          <a:spcPts val="800"/>
                        </a:spcAft>
                      </a:pPr>
                      <a:r>
                        <a:rPr lang="en-US" sz="1200" u="sng" kern="100">
                          <a:effectLst/>
                          <a:hlinkClick r:id="rId12"/>
                        </a:rPr>
                        <a:t>Video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dirty="0">
                          <a:effectLst/>
                        </a:rPr>
                        <a:t>비디오를 보여주고 재생할 수 있는 카드이다</a:t>
                      </a:r>
                      <a:r>
                        <a:rPr lang="en-US" sz="1200" kern="100" dirty="0">
                          <a:effectLst/>
                        </a:rPr>
                        <a:t>. </a:t>
                      </a:r>
                      <a:endParaRPr 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20207547"/>
                  </a:ext>
                </a:extLst>
              </a:tr>
            </a:tbl>
          </a:graphicData>
        </a:graphic>
      </p:graphicFrame>
    </p:spTree>
    <p:extLst>
      <p:ext uri="{BB962C8B-B14F-4D97-AF65-F5344CB8AC3E}">
        <p14:creationId xmlns:p14="http://schemas.microsoft.com/office/powerpoint/2010/main" val="22867177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33537"/>
            <a:ext cx="11915775" cy="5360987"/>
          </a:xfrm>
        </p:spPr>
        <p:txBody>
          <a:bodyPr>
            <a:normAutofit/>
          </a:bodyPr>
          <a:lstStyle/>
          <a:p>
            <a:pPr marL="346495" indent="0">
              <a:buNone/>
            </a:pPr>
            <a:r>
              <a:rPr lang="en-US" sz="3600" dirty="0">
                <a:latin typeface="Arial Rounded MT Bold" panose="020F0704030504030204" pitchFamily="34" charset="0"/>
              </a:rPr>
              <a:t>http://github.com/KoreaEva/Bot</a:t>
            </a:r>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자세한 내용은 </a:t>
            </a:r>
            <a:r>
              <a:rPr kumimoji="0" lang="en-US" altLang="ko-KR" sz="5507" b="0" i="0" u="none" strike="noStrike" kern="1200" cap="none" spc="0" normalizeH="0" baseline="0" noProof="0" dirty="0" err="1">
                <a:ln>
                  <a:noFill/>
                </a:ln>
                <a:solidFill>
                  <a:srgbClr val="FFFFFF"/>
                </a:solidFill>
                <a:effectLst/>
                <a:uLnTx/>
                <a:uFillTx/>
                <a:latin typeface="Arial Rounded MT Bold" panose="020F0704030504030204" pitchFamily="34" charset="0"/>
                <a:ea typeface="+mj-ea"/>
                <a:cs typeface="+mj-cs"/>
              </a:rPr>
              <a:t>Github</a:t>
            </a:r>
            <a:endParaRPr kumimoji="0" lang="en-US" sz="5507" b="0" i="0" u="none" strike="noStrike" kern="1200" cap="none" spc="0" normalizeH="0" baseline="0" noProof="0" dirty="0">
              <a:ln>
                <a:noFill/>
              </a:ln>
              <a:solidFill>
                <a:srgbClr val="FFFFFF"/>
              </a:solidFill>
              <a:effectLst/>
              <a:uLnTx/>
              <a:uFillTx/>
              <a:latin typeface="Arial Rounded MT Bold" panose="020F0704030504030204" pitchFamily="34" charset="0"/>
              <a:ea typeface="+mj-ea"/>
              <a:cs typeface="+mj-cs"/>
            </a:endParaRPr>
          </a:p>
        </p:txBody>
      </p:sp>
    </p:spTree>
    <p:extLst>
      <p:ext uri="{BB962C8B-B14F-4D97-AF65-F5344CB8AC3E}">
        <p14:creationId xmlns:p14="http://schemas.microsoft.com/office/powerpoint/2010/main" val="38694585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29330473"/>
              </p:ext>
            </p:extLst>
          </p:nvPr>
        </p:nvGraphicFramePr>
        <p:xfrm>
          <a:off x="579437" y="1592262"/>
          <a:ext cx="8001000" cy="3813286"/>
        </p:xfrm>
        <a:graphic>
          <a:graphicData uri="http://schemas.openxmlformats.org/drawingml/2006/table">
            <a:tbl>
              <a:tblPr/>
              <a:tblGrid>
                <a:gridCol w="1752600">
                  <a:extLst>
                    <a:ext uri="{9D8B030D-6E8A-4147-A177-3AD203B41FA5}">
                      <a16:colId xmlns:a16="http://schemas.microsoft.com/office/drawing/2014/main" val="3262098001"/>
                    </a:ext>
                  </a:extLst>
                </a:gridCol>
                <a:gridCol w="6248400">
                  <a:extLst>
                    <a:ext uri="{9D8B030D-6E8A-4147-A177-3AD203B41FA5}">
                      <a16:colId xmlns:a16="http://schemas.microsoft.com/office/drawing/2014/main" val="3783579594"/>
                    </a:ext>
                  </a:extLst>
                </a:gridCol>
              </a:tblGrid>
              <a:tr h="172987">
                <a:tc>
                  <a:txBody>
                    <a:bodyPr/>
                    <a:lstStyle/>
                    <a:p>
                      <a:r>
                        <a:rPr lang="en-US" sz="1800" b="1">
                          <a:solidFill>
                            <a:schemeClr val="bg1"/>
                          </a:solidFill>
                          <a:effectLst/>
                          <a:latin typeface="Segoe UI" panose="020B0502040204020203" pitchFamily="34" charset="0"/>
                        </a:rPr>
                        <a:t>Action types</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b="1">
                          <a:solidFill>
                            <a:schemeClr val="bg1"/>
                          </a:solidFill>
                          <a:effectLst/>
                          <a:latin typeface="Segoe UI" panose="020B0502040204020203" pitchFamily="34" charset="0"/>
                        </a:rPr>
                        <a:t>Content of value property</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66815561"/>
                  </a:ext>
                </a:extLst>
              </a:tr>
              <a:tr h="154682">
                <a:tc>
                  <a:txBody>
                    <a:bodyPr/>
                    <a:lstStyle/>
                    <a:p>
                      <a:r>
                        <a:rPr lang="en-US" sz="1800" b="1">
                          <a:solidFill>
                            <a:schemeClr val="bg1"/>
                          </a:solidFill>
                          <a:effectLst/>
                        </a:rPr>
                        <a:t>openUrl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URL to be opened in the built-in browser.</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881288"/>
                  </a:ext>
                </a:extLst>
              </a:tr>
              <a:tr h="418282">
                <a:tc>
                  <a:txBody>
                    <a:bodyPr/>
                    <a:lstStyle/>
                    <a:p>
                      <a:r>
                        <a:rPr lang="en-US" sz="1800" b="1">
                          <a:solidFill>
                            <a:schemeClr val="bg1"/>
                          </a:solidFill>
                          <a:effectLst/>
                        </a:rPr>
                        <a:t>imBack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Text of message which client will sent back to bot as ordinary chat message. All other participants will see that was posted to the bot and who posted this.</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8366200"/>
                  </a:ext>
                </a:extLst>
              </a:tr>
              <a:tr h="286482">
                <a:tc>
                  <a:txBody>
                    <a:bodyPr/>
                    <a:lstStyle/>
                    <a:p>
                      <a:r>
                        <a:rPr lang="en-US" sz="1800" b="1">
                          <a:solidFill>
                            <a:schemeClr val="bg1"/>
                          </a:solidFill>
                          <a:effectLst/>
                        </a:rPr>
                        <a:t>postBack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Text of message which client will post to bot. Client applications will not display this message.</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0432334"/>
                  </a:ext>
                </a:extLst>
              </a:tr>
              <a:tr h="286482">
                <a:tc>
                  <a:txBody>
                    <a:bodyPr/>
                    <a:lstStyle/>
                    <a:p>
                      <a:r>
                        <a:rPr lang="en-US" sz="1800" b="1">
                          <a:solidFill>
                            <a:schemeClr val="bg1"/>
                          </a:solidFill>
                          <a:effectLst/>
                        </a:rPr>
                        <a:t>call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Destination for a call in following format: "tel:123123123123"</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5198607"/>
                  </a:ext>
                </a:extLst>
              </a:tr>
              <a:tr h="154682">
                <a:tc>
                  <a:txBody>
                    <a:bodyPr/>
                    <a:lstStyle/>
                    <a:p>
                      <a:r>
                        <a:rPr lang="en-US" sz="1800" b="1">
                          <a:solidFill>
                            <a:schemeClr val="bg1"/>
                          </a:solidFill>
                          <a:effectLst/>
                        </a:rPr>
                        <a:t>playAudio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audio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3916256"/>
                  </a:ext>
                </a:extLst>
              </a:tr>
              <a:tr h="154682">
                <a:tc>
                  <a:txBody>
                    <a:bodyPr/>
                    <a:lstStyle/>
                    <a:p>
                      <a:r>
                        <a:rPr lang="en-US" sz="1800" b="1">
                          <a:solidFill>
                            <a:schemeClr val="bg1"/>
                          </a:solidFill>
                          <a:effectLst/>
                        </a:rPr>
                        <a:t>playVideo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video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3509576"/>
                  </a:ext>
                </a:extLst>
              </a:tr>
              <a:tr h="154682">
                <a:tc>
                  <a:txBody>
                    <a:bodyPr/>
                    <a:lstStyle/>
                    <a:p>
                      <a:r>
                        <a:rPr lang="en-US" sz="1800" b="1">
                          <a:solidFill>
                            <a:schemeClr val="bg1"/>
                          </a:solidFill>
                          <a:effectLst/>
                        </a:rPr>
                        <a:t>showImage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show image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7155688"/>
                  </a:ext>
                </a:extLst>
              </a:tr>
              <a:tr h="154682">
                <a:tc>
                  <a:txBody>
                    <a:bodyPr/>
                    <a:lstStyle/>
                    <a:p>
                      <a:r>
                        <a:rPr lang="en-US" sz="1800" b="1">
                          <a:solidFill>
                            <a:schemeClr val="bg1"/>
                          </a:solidFill>
                          <a:effectLst/>
                        </a:rPr>
                        <a:t>downloadFile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download file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1597601"/>
                  </a:ext>
                </a:extLst>
              </a:tr>
              <a:tr h="154682">
                <a:tc>
                  <a:txBody>
                    <a:bodyPr/>
                    <a:lstStyle/>
                    <a:p>
                      <a:r>
                        <a:rPr lang="en-US" sz="1800" b="1">
                          <a:solidFill>
                            <a:schemeClr val="bg1"/>
                          </a:solidFill>
                          <a:effectLst/>
                        </a:rPr>
                        <a:t>signin</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OAuth flow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7057009"/>
                  </a:ext>
                </a:extLst>
              </a:tr>
            </a:tbl>
          </a:graphicData>
        </a:graphic>
      </p:graphicFrame>
      <p:sp>
        <p:nvSpPr>
          <p:cNvPr id="3"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kumimoji="0" lang="en-US" sz="5507" b="0" i="0" u="none" strike="noStrike" kern="1200" cap="none" spc="0" normalizeH="0" baseline="0" noProof="0" dirty="0">
                <a:ln>
                  <a:noFill/>
                </a:ln>
                <a:solidFill>
                  <a:schemeClr val="tx1"/>
                </a:solidFill>
                <a:effectLst/>
                <a:uLnTx/>
                <a:uFillTx/>
                <a:latin typeface="Segoe UI Light"/>
              </a:rPr>
              <a:t>Car</a:t>
            </a:r>
            <a:r>
              <a:rPr lang="en-US" dirty="0">
                <a:solidFill>
                  <a:schemeClr val="tx1"/>
                </a:solidFill>
                <a:latin typeface="Segoe UI Light"/>
              </a:rPr>
              <a:t>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6118447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4"/>
            <a:ext cx="10056812" cy="1708994"/>
          </a:xfrm>
        </p:spPr>
        <p:txBody>
          <a:bodyPr/>
          <a:lstStyle/>
          <a:p>
            <a:pPr algn="l"/>
            <a:r>
              <a:rPr lang="en-US" dirty="0"/>
              <a:t>DEMO</a:t>
            </a:r>
            <a:br>
              <a:rPr lang="en-US" dirty="0"/>
            </a:br>
            <a:r>
              <a:rPr lang="en-US" sz="3808" dirty="0"/>
              <a:t>Card and Action</a:t>
            </a:r>
          </a:p>
        </p:txBody>
      </p:sp>
    </p:spTree>
    <p:extLst>
      <p:ext uri="{BB962C8B-B14F-4D97-AF65-F5344CB8AC3E}">
        <p14:creationId xmlns:p14="http://schemas.microsoft.com/office/powerpoint/2010/main" val="150121124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98437" y="37218"/>
            <a:ext cx="11642203" cy="6994525"/>
          </a:xfrm>
          <a:prstGeom prst="rect">
            <a:avLst/>
          </a:prstGeom>
        </p:spPr>
      </p:pic>
    </p:spTree>
    <p:extLst>
      <p:ext uri="{BB962C8B-B14F-4D97-AF65-F5344CB8AC3E}">
        <p14:creationId xmlns:p14="http://schemas.microsoft.com/office/powerpoint/2010/main" val="683947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6AE61F-8BE8-47A9-BD61-62104039D720}"/>
              </a:ext>
            </a:extLst>
          </p:cNvPr>
          <p:cNvSpPr/>
          <p:nvPr/>
        </p:nvSpPr>
        <p:spPr>
          <a:xfrm>
            <a:off x="731837" y="677862"/>
            <a:ext cx="10896600" cy="3539430"/>
          </a:xfrm>
          <a:prstGeom prst="rect">
            <a:avLst/>
          </a:prstGeom>
        </p:spPr>
        <p:txBody>
          <a:bodyPr wrap="square">
            <a:spAutoFit/>
          </a:bodyPr>
          <a:lstStyle/>
          <a:p>
            <a:r>
              <a:rPr lang="en-US" altLang="ko-KR" sz="2800" dirty="0">
                <a:solidFill>
                  <a:srgbClr val="569CD6"/>
                </a:solidFill>
                <a:latin typeface="Consolas" panose="020B0609020204030204" pitchFamily="49" charset="0"/>
              </a:rPr>
              <a:t>public</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class</a:t>
            </a:r>
            <a:r>
              <a:rPr lang="en-US" altLang="ko-KR" sz="2800" dirty="0">
                <a:solidFill>
                  <a:srgbClr val="D4D4D4"/>
                </a:solidFill>
                <a:latin typeface="Consolas" panose="020B0609020204030204" pitchFamily="49" charset="0"/>
              </a:rPr>
              <a:t> </a:t>
            </a:r>
            <a:r>
              <a:rPr lang="en-US" altLang="ko-KR" sz="2800" dirty="0" err="1">
                <a:solidFill>
                  <a:srgbClr val="4EC9B0"/>
                </a:solidFill>
                <a:latin typeface="Consolas" panose="020B0609020204030204" pitchFamily="49" charset="0"/>
              </a:rPr>
              <a:t>FAQDialog</a:t>
            </a:r>
            <a:r>
              <a:rPr lang="en-US" altLang="ko-KR" sz="2800" dirty="0">
                <a:solidFill>
                  <a:srgbClr val="D4D4D4"/>
                </a:solidFill>
                <a:latin typeface="Consolas" panose="020B0609020204030204" pitchFamily="49" charset="0"/>
              </a:rPr>
              <a:t> : </a:t>
            </a:r>
            <a:r>
              <a:rPr lang="en-US" altLang="ko-KR" sz="2800" dirty="0" err="1">
                <a:solidFill>
                  <a:srgbClr val="4EC9B0"/>
                </a:solidFill>
                <a:latin typeface="Consolas" panose="020B0609020204030204" pitchFamily="49" charset="0"/>
              </a:rPr>
              <a:t>QnAMakerDialog</a:t>
            </a:r>
            <a:r>
              <a:rPr lang="en-US" altLang="ko-KR" sz="2800" dirty="0">
                <a:solidFill>
                  <a:srgbClr val="D4D4D4"/>
                </a:solidFill>
                <a:latin typeface="Consolas" panose="020B0609020204030204" pitchFamily="49" charset="0"/>
              </a:rPr>
              <a:t>&lt;</a:t>
            </a:r>
            <a:r>
              <a:rPr lang="en-US" altLang="ko-KR" sz="2800" dirty="0">
                <a:solidFill>
                  <a:srgbClr val="569CD6"/>
                </a:solidFill>
                <a:latin typeface="Consolas" panose="020B0609020204030204" pitchFamily="49" charset="0"/>
              </a:rPr>
              <a:t>string</a:t>
            </a:r>
            <a:r>
              <a:rPr lang="en-US" altLang="ko-KR" sz="2800" dirty="0">
                <a:solidFill>
                  <a:srgbClr val="D4D4D4"/>
                </a:solidFill>
                <a:latin typeface="Consolas" panose="020B0609020204030204" pitchFamily="49" charset="0"/>
              </a:rPr>
              <a:t>&gt;</a:t>
            </a:r>
          </a:p>
          <a:p>
            <a:r>
              <a:rPr lang="en-US" altLang="ko-KR" sz="2800" dirty="0">
                <a:solidFill>
                  <a:srgbClr val="D4D4D4"/>
                </a:solidFill>
                <a:latin typeface="Consolas" panose="020B0609020204030204" pitchFamily="49" charset="0"/>
              </a:rPr>
              <a:t>{</a:t>
            </a:r>
          </a:p>
          <a:p>
            <a:r>
              <a:rPr lang="en-US" altLang="ko-KR" sz="2800" dirty="0">
                <a:solidFill>
                  <a:srgbClr val="569CD6"/>
                </a:solidFill>
                <a:latin typeface="Consolas" panose="020B0609020204030204" pitchFamily="49" charset="0"/>
              </a:rPr>
              <a:t>	public</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override</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async</a:t>
            </a:r>
            <a:r>
              <a:rPr lang="en-US" altLang="ko-KR" sz="2800" dirty="0">
                <a:solidFill>
                  <a:srgbClr val="D4D4D4"/>
                </a:solidFill>
                <a:latin typeface="Consolas" panose="020B0609020204030204" pitchFamily="49" charset="0"/>
              </a:rPr>
              <a:t> Task </a:t>
            </a:r>
            <a:r>
              <a:rPr lang="en-US" altLang="ko-KR" sz="2800" dirty="0" err="1">
                <a:solidFill>
                  <a:srgbClr val="DCDCAA"/>
                </a:solidFill>
                <a:latin typeface="Consolas" panose="020B0609020204030204" pitchFamily="49" charset="0"/>
              </a:rPr>
              <a:t>NoMatchHandler</a:t>
            </a:r>
            <a:r>
              <a:rPr lang="en-US" altLang="ko-KR" sz="2800" dirty="0">
                <a:solidFill>
                  <a:srgbClr val="D4D4D4"/>
                </a:solidFill>
                <a:latin typeface="Consolas" panose="020B0609020204030204" pitchFamily="49" charset="0"/>
              </a:rPr>
              <a:t>()</a:t>
            </a:r>
          </a:p>
          <a:p>
            <a:r>
              <a:rPr lang="en-US" altLang="ko-KR" sz="2800" dirty="0">
                <a:solidFill>
                  <a:srgbClr val="569CD6"/>
                </a:solidFill>
                <a:latin typeface="Consolas" panose="020B0609020204030204" pitchFamily="49" charset="0"/>
              </a:rPr>
              <a:t>  	public</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override</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async</a:t>
            </a:r>
            <a:r>
              <a:rPr lang="en-US" altLang="ko-KR" sz="2800" dirty="0">
                <a:solidFill>
                  <a:srgbClr val="D4D4D4"/>
                </a:solidFill>
                <a:latin typeface="Consolas" panose="020B0609020204030204" pitchFamily="49" charset="0"/>
              </a:rPr>
              <a:t> Task </a:t>
            </a:r>
            <a:r>
              <a:rPr lang="en-US" altLang="ko-KR" sz="2800" dirty="0" err="1">
                <a:solidFill>
                  <a:srgbClr val="DCDCAA"/>
                </a:solidFill>
                <a:latin typeface="Consolas" panose="020B0609020204030204" pitchFamily="49" charset="0"/>
              </a:rPr>
              <a:t>DefaultMatchHandler</a:t>
            </a:r>
            <a:r>
              <a:rPr lang="en-US" altLang="ko-KR" sz="2800" dirty="0">
                <a:solidFill>
                  <a:srgbClr val="D4D4D4"/>
                </a:solidFill>
                <a:latin typeface="Consolas" panose="020B0609020204030204" pitchFamily="49" charset="0"/>
              </a:rPr>
              <a:t>()</a:t>
            </a:r>
          </a:p>
          <a:p>
            <a:br>
              <a:rPr lang="en-US" altLang="ko-KR" sz="2800" dirty="0">
                <a:solidFill>
                  <a:srgbClr val="D4D4D4"/>
                </a:solidFill>
                <a:latin typeface="Consolas" panose="020B0609020204030204" pitchFamily="49" charset="0"/>
              </a:rPr>
            </a:br>
            <a:r>
              <a:rPr lang="en-US" altLang="ko-KR" sz="2800" dirty="0">
                <a:solidFill>
                  <a:srgbClr val="D4D4D4"/>
                </a:solidFill>
                <a:latin typeface="Consolas" panose="020B0609020204030204" pitchFamily="49" charset="0"/>
              </a:rPr>
              <a:t>	[</a:t>
            </a:r>
            <a:r>
              <a:rPr lang="en-US" altLang="ko-KR" sz="2800" dirty="0" err="1">
                <a:solidFill>
                  <a:srgbClr val="4EC9B0"/>
                </a:solidFill>
                <a:latin typeface="Consolas" panose="020B0609020204030204" pitchFamily="49" charset="0"/>
              </a:rPr>
              <a:t>QnAMakerResponseHandler</a:t>
            </a:r>
            <a:r>
              <a:rPr lang="en-US" altLang="ko-KR" sz="2800" dirty="0">
                <a:solidFill>
                  <a:srgbClr val="D4D4D4"/>
                </a:solidFill>
                <a:latin typeface="Consolas" panose="020B0609020204030204" pitchFamily="49" charset="0"/>
              </a:rPr>
              <a:t>(</a:t>
            </a:r>
            <a:r>
              <a:rPr lang="en-US" altLang="ko-KR" sz="2800" dirty="0">
                <a:solidFill>
                  <a:srgbClr val="B5CEA8"/>
                </a:solidFill>
                <a:latin typeface="Consolas" panose="020B0609020204030204" pitchFamily="49" charset="0"/>
              </a:rPr>
              <a:t>0.5</a:t>
            </a:r>
            <a:r>
              <a:rPr lang="en-US" altLang="ko-KR" sz="2800" dirty="0">
                <a:solidFill>
                  <a:srgbClr val="D4D4D4"/>
                </a:solidFill>
                <a:latin typeface="Consolas" panose="020B0609020204030204" pitchFamily="49" charset="0"/>
              </a:rPr>
              <a:t>)]</a:t>
            </a:r>
          </a:p>
          <a:p>
            <a:r>
              <a:rPr lang="en-US" altLang="ko-KR" sz="2800" dirty="0">
                <a:solidFill>
                  <a:srgbClr val="569CD6"/>
                </a:solidFill>
                <a:latin typeface="Consolas" panose="020B0609020204030204" pitchFamily="49" charset="0"/>
              </a:rPr>
              <a:t>	public</a:t>
            </a:r>
            <a:r>
              <a:rPr lang="en-US" altLang="ko-KR" sz="2800" dirty="0">
                <a:solidFill>
                  <a:srgbClr val="D4D4D4"/>
                </a:solidFill>
                <a:latin typeface="Consolas" panose="020B0609020204030204" pitchFamily="49" charset="0"/>
              </a:rPr>
              <a:t> </a:t>
            </a:r>
            <a:r>
              <a:rPr lang="en-US" altLang="ko-KR" sz="2800" dirty="0">
                <a:solidFill>
                  <a:srgbClr val="569CD6"/>
                </a:solidFill>
                <a:latin typeface="Consolas" panose="020B0609020204030204" pitchFamily="49" charset="0"/>
              </a:rPr>
              <a:t>async</a:t>
            </a:r>
            <a:r>
              <a:rPr lang="en-US" altLang="ko-KR" sz="2800" dirty="0">
                <a:solidFill>
                  <a:srgbClr val="D4D4D4"/>
                </a:solidFill>
                <a:latin typeface="Consolas" panose="020B0609020204030204" pitchFamily="49" charset="0"/>
              </a:rPr>
              <a:t> Task </a:t>
            </a:r>
            <a:r>
              <a:rPr lang="en-US" altLang="ko-KR" sz="2800" dirty="0" err="1">
                <a:solidFill>
                  <a:srgbClr val="DCDCAA"/>
                </a:solidFill>
                <a:latin typeface="Consolas" panose="020B0609020204030204" pitchFamily="49" charset="0"/>
              </a:rPr>
              <a:t>LowScoreHandler</a:t>
            </a:r>
            <a:r>
              <a:rPr lang="en-US" altLang="ko-KR" sz="2800" dirty="0">
                <a:solidFill>
                  <a:srgbClr val="D4D4D4"/>
                </a:solidFill>
                <a:latin typeface="Consolas" panose="020B0609020204030204" pitchFamily="49" charset="0"/>
              </a:rPr>
              <a:t>()</a:t>
            </a:r>
          </a:p>
          <a:p>
            <a:r>
              <a:rPr lang="en-US" altLang="ko-KR" sz="2800">
                <a:solidFill>
                  <a:srgbClr val="D4D4D4"/>
                </a:solidFill>
                <a:latin typeface="Consolas" panose="020B0609020204030204" pitchFamily="49" charset="0"/>
              </a:rPr>
              <a:t>}</a:t>
            </a:r>
            <a:endParaRPr lang="en-US" altLang="ko-KR" sz="28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391524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09973"/>
            <a:ext cx="10056812" cy="1708994"/>
          </a:xfrm>
        </p:spPr>
        <p:txBody>
          <a:bodyPr/>
          <a:lstStyle/>
          <a:p>
            <a:pPr algn="l"/>
            <a:r>
              <a:rPr lang="en-US" dirty="0"/>
              <a:t>DEMO</a:t>
            </a:r>
            <a:br>
              <a:rPr lang="en-US" dirty="0"/>
            </a:br>
            <a:r>
              <a:rPr lang="en-US" sz="3808" dirty="0" err="1"/>
              <a:t>QnA</a:t>
            </a:r>
            <a:r>
              <a:rPr lang="en-US" sz="3808" dirty="0"/>
              <a:t> Maker</a:t>
            </a:r>
          </a:p>
        </p:txBody>
      </p:sp>
    </p:spTree>
    <p:extLst>
      <p:ext uri="{BB962C8B-B14F-4D97-AF65-F5344CB8AC3E}">
        <p14:creationId xmlns:p14="http://schemas.microsoft.com/office/powerpoint/2010/main" val="117277967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2863850"/>
            <a:ext cx="11914188" cy="2854325"/>
          </a:xfrm>
        </p:spPr>
        <p:txBody>
          <a:bodyPr>
            <a:normAutofit fontScale="85000" lnSpcReduction="20000"/>
          </a:bodyPr>
          <a:lstStyle/>
          <a:p>
            <a:pPr marL="701084" indent="-349732"/>
            <a:r>
              <a:rPr lang="en-US" dirty="0"/>
              <a:t>Essentially what Cortana uses on the backend for language and sematic interpretations</a:t>
            </a:r>
          </a:p>
          <a:p>
            <a:pPr marL="701084" indent="-349732"/>
            <a:r>
              <a:rPr lang="en-US" dirty="0"/>
              <a:t>Provides “built in” logic that can be leveraged “out of the box”</a:t>
            </a:r>
          </a:p>
          <a:p>
            <a:pPr marL="701084" indent="-349732"/>
            <a:r>
              <a:rPr lang="en-US" dirty="0"/>
              <a:t>Natural, adaptable, conversational intelligence</a:t>
            </a:r>
          </a:p>
          <a:p>
            <a:pPr marL="701084" indent="-349732"/>
            <a:r>
              <a:rPr lang="en-US" dirty="0"/>
              <a:t>Model-based via intents and entities</a:t>
            </a:r>
          </a:p>
        </p:txBody>
      </p:sp>
      <p:sp>
        <p:nvSpPr>
          <p:cNvPr id="5" name="TextBox 4"/>
          <p:cNvSpPr txBox="1"/>
          <p:nvPr/>
        </p:nvSpPr>
        <p:spPr>
          <a:xfrm>
            <a:off x="478287" y="1884906"/>
            <a:ext cx="11246752" cy="845744"/>
          </a:xfrm>
          <a:prstGeom prst="rect">
            <a:avLst/>
          </a:prstGeom>
          <a:noFill/>
        </p:spPr>
        <p:txBody>
          <a:bodyPr wrap="square" rtlCol="0">
            <a:spAutoFit/>
          </a:bodyPr>
          <a:lstStyle/>
          <a:p>
            <a:pPr marL="0" marR="0" lvl="0" indent="0" algn="l" defTabSz="621746" rtl="0" eaLnBrk="0" fontAlgn="base" latinLnBrk="0" hangingPunct="0">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rPr>
              <a:t>LUIS is part of Microsoft Cognitive Services offering and can be used for any device, on any platform, and any application scenario.</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2" name="TextBox 1"/>
          <p:cNvSpPr txBox="1"/>
          <p:nvPr/>
        </p:nvSpPr>
        <p:spPr>
          <a:xfrm>
            <a:off x="1341437" y="1592262"/>
            <a:ext cx="893103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gradFill>
                  <a:gsLst>
                    <a:gs pos="2917">
                      <a:schemeClr val="tx1"/>
                    </a:gs>
                    <a:gs pos="30000">
                      <a:schemeClr val="tx1"/>
                    </a:gs>
                  </a:gsLst>
                  <a:lin ang="5400000" scaled="0"/>
                </a:gradFill>
              </a:rPr>
              <a:t>LUIS</a:t>
            </a:r>
            <a:endParaRPr lang="ko-KR" altLang="en-US" sz="34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38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8" name="TextBox 7"/>
          <p:cNvSpPr txBox="1"/>
          <p:nvPr/>
        </p:nvSpPr>
        <p:spPr>
          <a:xfrm>
            <a:off x="1112837" y="2506662"/>
            <a:ext cx="2001189" cy="2111347"/>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Intents</a:t>
            </a: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en-US" sz="4000" dirty="0">
                <a:gradFill>
                  <a:gsLst>
                    <a:gs pos="2917">
                      <a:schemeClr val="tx1"/>
                    </a:gs>
                    <a:gs pos="30000">
                      <a:schemeClr val="tx1"/>
                    </a:gs>
                  </a:gsLst>
                  <a:lin ang="5400000" scaled="0"/>
                </a:gradFill>
              </a:rPr>
              <a:t>Entities</a:t>
            </a:r>
          </a:p>
        </p:txBody>
      </p:sp>
      <p:sp>
        <p:nvSpPr>
          <p:cNvPr id="9" name="TextBox 8"/>
          <p:cNvSpPr txBox="1"/>
          <p:nvPr/>
        </p:nvSpPr>
        <p:spPr>
          <a:xfrm>
            <a:off x="3398837" y="3768546"/>
            <a:ext cx="7908255" cy="203440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메뉴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자장면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짬뽕</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탕수육</a:t>
            </a:r>
            <a:r>
              <a:rPr lang="en-US" altLang="ko-KR" sz="4000" dirty="0">
                <a:gradFill>
                  <a:gsLst>
                    <a:gs pos="2917">
                      <a:schemeClr val="tx1"/>
                    </a:gs>
                    <a:gs pos="30000">
                      <a:schemeClr val="tx1"/>
                    </a:gs>
                  </a:gsLst>
                  <a:lin ang="5400000" scaled="0"/>
                </a:gradFill>
              </a:rPr>
              <a:t>…</a:t>
            </a:r>
            <a:br>
              <a:rPr lang="en-US" altLang="ko-KR" sz="4000" dirty="0">
                <a:gradFill>
                  <a:gsLst>
                    <a:gs pos="2917">
                      <a:schemeClr val="tx1"/>
                    </a:gs>
                    <a:gs pos="30000">
                      <a:schemeClr val="tx1"/>
                    </a:gs>
                  </a:gsLst>
                  <a:lin ang="5400000" scaled="0"/>
                </a:gradFill>
              </a:rPr>
            </a:br>
            <a:r>
              <a:rPr lang="ko-KR" altLang="en-US" sz="4000" dirty="0">
                <a:gradFill>
                  <a:gsLst>
                    <a:gs pos="2917">
                      <a:schemeClr val="tx1"/>
                    </a:gs>
                    <a:gs pos="30000">
                      <a:schemeClr val="tx1"/>
                    </a:gs>
                  </a:gsLst>
                  <a:lin ang="5400000" scaled="0"/>
                </a:gradFill>
              </a:rPr>
              <a:t>크기</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보통</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곱빼기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작은거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큰거</a:t>
            </a:r>
            <a:r>
              <a:rPr lang="en-US" altLang="ko-KR" sz="4000" dirty="0">
                <a:gradFill>
                  <a:gsLst>
                    <a:gs pos="2917">
                      <a:schemeClr val="tx1"/>
                    </a:gs>
                    <a:gs pos="30000">
                      <a:schemeClr val="tx1"/>
                    </a:gs>
                  </a:gsLst>
                  <a:lin ang="5400000" scaled="0"/>
                </a:gradFill>
              </a:rPr>
              <a:t>…</a:t>
            </a:r>
          </a:p>
          <a:p>
            <a:pPr>
              <a:lnSpc>
                <a:spcPct val="90000"/>
              </a:lnSpc>
              <a:spcAft>
                <a:spcPts val="600"/>
              </a:spcAft>
            </a:pPr>
            <a:r>
              <a:rPr lang="ko-KR" altLang="en-US" sz="4000" dirty="0">
                <a:gradFill>
                  <a:gsLst>
                    <a:gs pos="2917">
                      <a:schemeClr val="tx1"/>
                    </a:gs>
                    <a:gs pos="30000">
                      <a:schemeClr val="tx1"/>
                    </a:gs>
                  </a:gsLst>
                  <a:lin ang="5400000" scaled="0"/>
                </a:gradFill>
              </a:rPr>
              <a:t>수량</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하나</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한그릇</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두그릇</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659062"/>
            <a:ext cx="454836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주문</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배달</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인사</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7" name="TextBox 6"/>
          <p:cNvSpPr txBox="1"/>
          <p:nvPr/>
        </p:nvSpPr>
        <p:spPr>
          <a:xfrm>
            <a:off x="1341437" y="1592262"/>
            <a:ext cx="9192260" cy="5059847"/>
          </a:xfrm>
          <a:prstGeom prst="rect">
            <a:avLst/>
          </a:prstGeom>
          <a:noFill/>
        </p:spPr>
        <p:txBody>
          <a:bodyPr wrap="none" lIns="182880" tIns="146304" rIns="182880" bIns="146304" rtlCol="0">
            <a:spAutoFit/>
          </a:bodyPr>
          <a:lstStyle/>
          <a:p>
            <a:pPr>
              <a:lnSpc>
                <a:spcPct val="90000"/>
              </a:lnSpc>
              <a:spcAft>
                <a:spcPts val="600"/>
              </a:spcAft>
            </a:pPr>
            <a:r>
              <a:rPr lang="ko-KR" altLang="en-US" sz="34400" dirty="0">
                <a:gradFill>
                  <a:gsLst>
                    <a:gs pos="2917">
                      <a:schemeClr val="tx1"/>
                    </a:gs>
                    <a:gs pos="30000">
                      <a:schemeClr val="tx1"/>
                    </a:gs>
                  </a:gsLst>
                  <a:lin ang="5400000" scaled="0"/>
                </a:gradFill>
              </a:rPr>
              <a:t>학습</a:t>
            </a:r>
          </a:p>
        </p:txBody>
      </p:sp>
    </p:spTree>
    <p:extLst>
      <p:ext uri="{BB962C8B-B14F-4D97-AF65-F5344CB8AC3E}">
        <p14:creationId xmlns:p14="http://schemas.microsoft.com/office/powerpoint/2010/main" val="3842552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04110" y="3451779"/>
            <a:ext cx="2835987" cy="78262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Your conversation logic</a:t>
            </a:r>
          </a:p>
        </p:txBody>
      </p:sp>
      <p:sp>
        <p:nvSpPr>
          <p:cNvPr id="5" name="Rectangle 4"/>
          <p:cNvSpPr/>
          <p:nvPr/>
        </p:nvSpPr>
        <p:spPr bwMode="auto">
          <a:xfrm>
            <a:off x="4364142" y="1787001"/>
            <a:ext cx="3075956"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Logic</a:t>
            </a:r>
          </a:p>
        </p:txBody>
      </p:sp>
      <p:grpSp>
        <p:nvGrpSpPr>
          <p:cNvPr id="8" name="Group 7"/>
          <p:cNvGrpSpPr/>
          <p:nvPr/>
        </p:nvGrpSpPr>
        <p:grpSpPr>
          <a:xfrm>
            <a:off x="3164302" y="3303163"/>
            <a:ext cx="1794308" cy="2874164"/>
            <a:chOff x="507999" y="3154948"/>
            <a:chExt cx="1759285"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07999" y="4973053"/>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Web service</a:t>
              </a:r>
            </a:p>
          </p:txBody>
        </p:sp>
      </p:grpSp>
      <p:sp>
        <p:nvSpPr>
          <p:cNvPr id="10" name="Rectangle 9"/>
          <p:cNvSpPr/>
          <p:nvPr/>
        </p:nvSpPr>
        <p:spPr bwMode="auto">
          <a:xfrm>
            <a:off x="3606062" y="1116182"/>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bot</a:t>
            </a:r>
          </a:p>
        </p:txBody>
      </p:sp>
      <p:sp>
        <p:nvSpPr>
          <p:cNvPr id="13" name="Rectangle 12"/>
          <p:cNvSpPr/>
          <p:nvPr/>
        </p:nvSpPr>
        <p:spPr bwMode="auto">
          <a:xfrm>
            <a:off x="4604110" y="345178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Bot Builder SDK</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(Node.js + 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6908350" y="4234402"/>
            <a:ext cx="1794306" cy="1942925"/>
            <a:chOff x="502652" y="3867486"/>
            <a:chExt cx="1759285"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LUIS</a:t>
              </a:r>
            </a:p>
          </p:txBody>
        </p:sp>
      </p:grpSp>
    </p:spTree>
    <p:extLst>
      <p:ext uri="{BB962C8B-B14F-4D97-AF65-F5344CB8AC3E}">
        <p14:creationId xmlns:p14="http://schemas.microsoft.com/office/powerpoint/2010/main" val="484834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한국어 지원</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8" name="TextBox 7"/>
          <p:cNvSpPr txBox="1"/>
          <p:nvPr/>
        </p:nvSpPr>
        <p:spPr>
          <a:xfrm>
            <a:off x="1112837" y="2506662"/>
            <a:ext cx="2421176" cy="2111347"/>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서비스</a:t>
            </a:r>
            <a:endParaRPr lang="en-US" sz="4000" dirty="0">
              <a:gradFill>
                <a:gsLst>
                  <a:gs pos="2917">
                    <a:schemeClr val="tx1"/>
                  </a:gs>
                  <a:gs pos="30000">
                    <a:schemeClr val="tx1"/>
                  </a:gs>
                </a:gsLst>
                <a:lin ang="5400000" scaled="0"/>
              </a:gradFill>
            </a:endParaRP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ko-KR" altLang="en-US" sz="4000" dirty="0">
                <a:gradFill>
                  <a:gsLst>
                    <a:gs pos="2917">
                      <a:schemeClr val="tx1"/>
                    </a:gs>
                    <a:gs pos="30000">
                      <a:schemeClr val="tx1"/>
                    </a:gs>
                  </a:gsLst>
                  <a:lin ang="5400000" scaled="0"/>
                </a:gradFill>
              </a:rPr>
              <a:t>오픈소스</a:t>
            </a:r>
            <a:endParaRPr lang="en-US" sz="4000" dirty="0">
              <a:gradFill>
                <a:gsLst>
                  <a:gs pos="2917">
                    <a:schemeClr val="tx1"/>
                  </a:gs>
                  <a:gs pos="30000">
                    <a:schemeClr val="tx1"/>
                  </a:gs>
                </a:gsLst>
                <a:lin ang="5400000" scaled="0"/>
              </a:gradFill>
            </a:endParaRPr>
          </a:p>
        </p:txBody>
      </p:sp>
      <p:sp>
        <p:nvSpPr>
          <p:cNvPr id="9" name="TextBox 8"/>
          <p:cNvSpPr txBox="1"/>
          <p:nvPr/>
        </p:nvSpPr>
        <p:spPr>
          <a:xfrm>
            <a:off x="3398837" y="3768546"/>
            <a:ext cx="3327642" cy="1480405"/>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Word2Vector</a:t>
            </a:r>
          </a:p>
          <a:p>
            <a:pPr>
              <a:lnSpc>
                <a:spcPct val="90000"/>
              </a:lnSpc>
              <a:spcAft>
                <a:spcPts val="600"/>
              </a:spcAft>
            </a:pPr>
            <a:r>
              <a:rPr lang="en-US" sz="4000" dirty="0" err="1">
                <a:gradFill>
                  <a:gsLst>
                    <a:gs pos="2917">
                      <a:schemeClr val="tx1"/>
                    </a:gs>
                    <a:gs pos="30000">
                      <a:schemeClr val="tx1"/>
                    </a:gs>
                  </a:gsLst>
                  <a:lin ang="5400000" scaled="0"/>
                </a:gradFill>
              </a:rPr>
              <a:t>KoNLPy</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495399"/>
            <a:ext cx="3558475" cy="849463"/>
          </a:xfrm>
          <a:prstGeom prst="rect">
            <a:avLst/>
          </a:prstGeom>
          <a:noFill/>
        </p:spPr>
        <p:txBody>
          <a:bodyPr wrap="none" lIns="182880" tIns="146304" rIns="182880" bIns="146304" rtlCol="0">
            <a:spAutoFit/>
          </a:bodyPr>
          <a:lstStyle/>
          <a:p>
            <a:pPr>
              <a:lnSpc>
                <a:spcPct val="90000"/>
              </a:lnSpc>
              <a:spcAft>
                <a:spcPts val="600"/>
              </a:spcAft>
            </a:pPr>
            <a:r>
              <a:rPr lang="en-US" altLang="ko-KR" sz="4000" dirty="0">
                <a:gradFill>
                  <a:gsLst>
                    <a:gs pos="2917">
                      <a:schemeClr val="tx1"/>
                    </a:gs>
                    <a:gs pos="30000">
                      <a:schemeClr val="tx1"/>
                    </a:gs>
                  </a:gsLst>
                  <a:lin ang="5400000" scaled="0"/>
                </a:gradFill>
              </a:rPr>
              <a:t>LUIS</a:t>
            </a:r>
            <a:r>
              <a:rPr lang="ko-KR" altLang="en-US" sz="4000" dirty="0">
                <a:gradFill>
                  <a:gsLst>
                    <a:gs pos="2917">
                      <a:schemeClr val="tx1"/>
                    </a:gs>
                    <a:gs pos="30000">
                      <a:schemeClr val="tx1"/>
                    </a:gs>
                  </a:gsLst>
                  <a:lin ang="5400000" scaled="0"/>
                </a:gradFill>
              </a:rPr>
              <a:t>가 독보적</a:t>
            </a:r>
            <a:endParaRPr lang="en-US"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0192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LUIS</a:t>
            </a:r>
          </a:p>
        </p:txBody>
      </p:sp>
    </p:spTree>
    <p:extLst>
      <p:ext uri="{BB962C8B-B14F-4D97-AF65-F5344CB8AC3E}">
        <p14:creationId xmlns:p14="http://schemas.microsoft.com/office/powerpoint/2010/main" val="27759553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Chatbot Platform</a:t>
            </a:r>
          </a:p>
        </p:txBody>
      </p:sp>
    </p:spTree>
    <p:extLst>
      <p:ext uri="{BB962C8B-B14F-4D97-AF65-F5344CB8AC3E}">
        <p14:creationId xmlns:p14="http://schemas.microsoft.com/office/powerpoint/2010/main" val="40872762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3D3E0-FA0B-4EA6-A6D5-1EAD5DF6BE6B}"/>
              </a:ext>
            </a:extLst>
          </p:cNvPr>
          <p:cNvPicPr>
            <a:picLocks noChangeAspect="1"/>
          </p:cNvPicPr>
          <p:nvPr/>
        </p:nvPicPr>
        <p:blipFill>
          <a:blip r:embed="rId3"/>
          <a:stretch>
            <a:fillRect/>
          </a:stretch>
        </p:blipFill>
        <p:spPr>
          <a:xfrm>
            <a:off x="492297" y="1287462"/>
            <a:ext cx="8801100" cy="5173620"/>
          </a:xfrm>
          <a:prstGeom prst="rect">
            <a:avLst/>
          </a:prstGeom>
        </p:spPr>
      </p:pic>
      <p:sp>
        <p:nvSpPr>
          <p:cNvPr id="5" name="Title 2">
            <a:extLst>
              <a:ext uri="{FF2B5EF4-FFF2-40B4-BE49-F238E27FC236}">
                <a16:creationId xmlns:a16="http://schemas.microsoft.com/office/drawing/2014/main" id="{42AE1CEF-DFEB-434A-9587-B910798F5EB0}"/>
              </a:ext>
            </a:extLst>
          </p:cNvPr>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Direct Line API –V3.0</a:t>
            </a:r>
          </a:p>
        </p:txBody>
      </p:sp>
      <p:sp>
        <p:nvSpPr>
          <p:cNvPr id="6" name="TextBox 5">
            <a:extLst>
              <a:ext uri="{FF2B5EF4-FFF2-40B4-BE49-F238E27FC236}">
                <a16:creationId xmlns:a16="http://schemas.microsoft.com/office/drawing/2014/main" id="{FD989A26-9B13-4864-9B8E-B9454E291A86}"/>
              </a:ext>
            </a:extLst>
          </p:cNvPr>
          <p:cNvSpPr txBox="1"/>
          <p:nvPr/>
        </p:nvSpPr>
        <p:spPr>
          <a:xfrm>
            <a:off x="1341437" y="1592262"/>
            <a:ext cx="989437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solidFill>
                  <a:schemeClr val="bg1"/>
                </a:solidFill>
              </a:rPr>
              <a:t>REST</a:t>
            </a:r>
            <a:endParaRPr lang="ko-KR" altLang="en-US" sz="34400" dirty="0" err="1">
              <a:solidFill>
                <a:schemeClr val="bg1"/>
              </a:solidFill>
            </a:endParaRPr>
          </a:p>
        </p:txBody>
      </p:sp>
    </p:spTree>
    <p:extLst>
      <p:ext uri="{BB962C8B-B14F-4D97-AF65-F5344CB8AC3E}">
        <p14:creationId xmlns:p14="http://schemas.microsoft.com/office/powerpoint/2010/main" val="3911783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675D5E5-FE9A-4E11-B541-53341BD20F6B}"/>
              </a:ext>
            </a:extLst>
          </p:cNvPr>
          <p:cNvPicPr>
            <a:picLocks noChangeAspect="1"/>
          </p:cNvPicPr>
          <p:nvPr/>
        </p:nvPicPr>
        <p:blipFill>
          <a:blip r:embed="rId3"/>
          <a:stretch>
            <a:fillRect/>
          </a:stretch>
        </p:blipFill>
        <p:spPr>
          <a:xfrm>
            <a:off x="36512" y="373062"/>
            <a:ext cx="12363450" cy="6248400"/>
          </a:xfrm>
          <a:prstGeom prst="rect">
            <a:avLst/>
          </a:prstGeom>
        </p:spPr>
      </p:pic>
    </p:spTree>
    <p:extLst>
      <p:ext uri="{BB962C8B-B14F-4D97-AF65-F5344CB8AC3E}">
        <p14:creationId xmlns:p14="http://schemas.microsoft.com/office/powerpoint/2010/main" val="11097131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679922"/>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462295"/>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841972"/>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686599"/>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686598"/>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5353"/>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468220"/>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478377"/>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49794"/>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88534"/>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1031923"/>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1016705"/>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1031921"/>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607214"/>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7856"/>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729259"/>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 name="Group 3"/>
          <p:cNvGrpSpPr/>
          <p:nvPr/>
        </p:nvGrpSpPr>
        <p:grpSpPr>
          <a:xfrm>
            <a:off x="5837366" y="585745"/>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729259"/>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1" name="Oval 250"/>
          <p:cNvSpPr/>
          <p:nvPr/>
        </p:nvSpPr>
        <p:spPr bwMode="auto">
          <a:xfrm>
            <a:off x="4373776" y="5732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69076" y="5889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713154" y="17167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713154" y="47973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936732" y="89767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246991"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548588"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730842" y="173071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360124" y="206149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688637" y="156435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908370"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608734" y="80442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961338"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a:t>
            </a:r>
            <a:b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Learning</a:t>
            </a: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540684" y="338112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Spell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check</a:t>
            </a:r>
          </a:p>
        </p:txBody>
      </p:sp>
      <p:sp>
        <p:nvSpPr>
          <p:cNvPr id="320" name="Rectangle 319"/>
          <p:cNvSpPr/>
          <p:nvPr/>
        </p:nvSpPr>
        <p:spPr bwMode="auto">
          <a:xfrm>
            <a:off x="10047060" y="24279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88407" y="44619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Entity linking</a:t>
            </a:r>
          </a:p>
        </p:txBody>
      </p:sp>
      <p:sp>
        <p:nvSpPr>
          <p:cNvPr id="322" name="Rectangle 321"/>
          <p:cNvSpPr/>
          <p:nvPr/>
        </p:nvSpPr>
        <p:spPr bwMode="auto">
          <a:xfrm>
            <a:off x="5560681" y="2018481"/>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Recommendation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API</a:t>
            </a: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autosuggest</a:t>
            </a: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Computer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vision</a:t>
            </a: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3926" y="1983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Forecasting</a:t>
            </a:r>
          </a:p>
        </p:txBody>
      </p:sp>
      <p:sp>
        <p:nvSpPr>
          <p:cNvPr id="328" name="Rectangle 327"/>
          <p:cNvSpPr/>
          <p:nvPr/>
        </p:nvSpPr>
        <p:spPr bwMode="auto">
          <a:xfrm>
            <a:off x="10896842" y="139916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to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Thumbnail generation</a:t>
            </a: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Anomaly</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detection</a:t>
            </a:r>
          </a:p>
        </p:txBody>
      </p:sp>
      <p:sp>
        <p:nvSpPr>
          <p:cNvPr id="331" name="Rectangle 330"/>
          <p:cNvSpPr/>
          <p:nvPr/>
        </p:nvSpPr>
        <p:spPr bwMode="auto">
          <a:xfrm>
            <a:off x="7909514" y="179329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 recognition (CRIS)</a:t>
            </a:r>
          </a:p>
        </p:txBody>
      </p:sp>
      <p:sp>
        <p:nvSpPr>
          <p:cNvPr id="332" name="Rectangle 331"/>
          <p:cNvSpPr/>
          <p:nvPr/>
        </p:nvSpPr>
        <p:spPr bwMode="auto">
          <a:xfrm>
            <a:off x="8713940" y="154948"/>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image search</a:t>
            </a: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language model</a:t>
            </a:r>
          </a:p>
        </p:txBody>
      </p:sp>
      <p:sp>
        <p:nvSpPr>
          <p:cNvPr id="335" name="Rectangle 334"/>
          <p:cNvSpPr/>
          <p:nvPr/>
        </p:nvSpPr>
        <p:spPr bwMode="auto">
          <a:xfrm>
            <a:off x="4608450" y="535582"/>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Customer feedback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analysis</a:t>
            </a:r>
          </a:p>
        </p:txBody>
      </p:sp>
      <p:sp>
        <p:nvSpPr>
          <p:cNvPr id="336" name="Rectangle 335"/>
          <p:cNvSpPr/>
          <p:nvPr/>
        </p:nvSpPr>
        <p:spPr bwMode="auto">
          <a:xfrm>
            <a:off x="9153762" y="3305202"/>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Academic knowledge</a:t>
            </a: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OCR, tagging, captioning</a:t>
            </a: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Sentiment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scoring</a:t>
            </a:r>
          </a:p>
        </p:txBody>
      </p:sp>
      <p:sp>
        <p:nvSpPr>
          <p:cNvPr id="339" name="Rectangle 338"/>
          <p:cNvSpPr/>
          <p:nvPr/>
        </p:nvSpPr>
        <p:spPr bwMode="auto">
          <a:xfrm>
            <a:off x="2513546" y="87812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news search</a:t>
            </a: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search</a:t>
            </a:r>
          </a:p>
        </p:txBody>
      </p:sp>
      <p:sp>
        <p:nvSpPr>
          <p:cNvPr id="363" name="Rectangle 362"/>
          <p:cNvSpPr/>
          <p:nvPr/>
        </p:nvSpPr>
        <p:spPr bwMode="auto">
          <a:xfrm>
            <a:off x="3268757" y="2651139"/>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analytics</a:t>
            </a:r>
          </a:p>
        </p:txBody>
      </p:sp>
      <p:sp>
        <p:nvSpPr>
          <p:cNvPr id="234" name="Rectangle 233"/>
          <p:cNvSpPr/>
          <p:nvPr/>
        </p:nvSpPr>
        <p:spPr bwMode="auto">
          <a:xfrm>
            <a:off x="3772318" y="3211347"/>
            <a:ext cx="4891840" cy="2917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3998" b="0" i="0" u="none" strike="noStrike" kern="0" cap="none" spc="0" normalizeH="0" baseline="0" noProof="0">
                <a:ln>
                  <a:noFill/>
                </a:ln>
                <a:solidFill>
                  <a:srgbClr val="FFFFFF"/>
                </a:solidFill>
                <a:effectLst/>
                <a:uLnTx/>
                <a:uFillTx/>
                <a:latin typeface="Segoe UI Light"/>
                <a:ea typeface="+mn-ea"/>
                <a:cs typeface="+mn-cs"/>
              </a:rPr>
              <a:t>Cognitive Services APIs</a:t>
            </a:r>
          </a:p>
        </p:txBody>
      </p:sp>
      <p:grpSp>
        <p:nvGrpSpPr>
          <p:cNvPr id="10" name="Group 4"/>
          <p:cNvGrpSpPr>
            <a:grpSpLocks noChangeAspect="1"/>
          </p:cNvGrpSpPr>
          <p:nvPr/>
        </p:nvGrpSpPr>
        <p:grpSpPr bwMode="auto">
          <a:xfrm>
            <a:off x="5694468" y="3797667"/>
            <a:ext cx="1047540" cy="658251"/>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00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TextBox 95"/>
          <p:cNvSpPr txBox="1"/>
          <p:nvPr/>
        </p:nvSpPr>
        <p:spPr>
          <a:xfrm>
            <a:off x="45424" y="6201398"/>
            <a:ext cx="510601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595FF"/>
                </a:solidFill>
                <a:effectLst/>
                <a:uLnTx/>
                <a:uFillTx/>
                <a:latin typeface="Segoe UI"/>
                <a:ea typeface="+mn-ea"/>
                <a:cs typeface="+mn-cs"/>
              </a:rPr>
              <a:t>https://www.microsoft.com/cognitive-services/</a:t>
            </a:r>
          </a:p>
        </p:txBody>
      </p:sp>
    </p:spTree>
    <p:extLst>
      <p:ext uri="{BB962C8B-B14F-4D97-AF65-F5344CB8AC3E}">
        <p14:creationId xmlns:p14="http://schemas.microsoft.com/office/powerpoint/2010/main" val="274417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Function</a:t>
            </a:r>
          </a:p>
        </p:txBody>
      </p:sp>
      <p:pic>
        <p:nvPicPr>
          <p:cNvPr id="5122" name="Picture 2" descr="Integ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29" y="1611311"/>
            <a:ext cx="699415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de Lo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6" y="2582862"/>
            <a:ext cx="658894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6994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Search</a:t>
            </a:r>
          </a:p>
        </p:txBody>
      </p:sp>
      <p:pic>
        <p:nvPicPr>
          <p:cNvPr id="6146" name="Picture 2" descr="azure search with 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744662"/>
            <a:ext cx="106398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44404"/>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sp>
        <p:nvSpPr>
          <p:cNvPr id="3" name="TextBox 2"/>
          <p:cNvSpPr txBox="1"/>
          <p:nvPr/>
        </p:nvSpPr>
        <p:spPr>
          <a:xfrm>
            <a:off x="427037" y="244755"/>
            <a:ext cx="2562240"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a:t>추천 도서</a:t>
            </a:r>
            <a:endParaRPr lang="ko-KR" altLang="en-US" sz="4000" b="1" dirty="0" err="1"/>
          </a:p>
        </p:txBody>
      </p:sp>
      <p:sp>
        <p:nvSpPr>
          <p:cNvPr id="5" name="TextBox 4"/>
          <p:cNvSpPr txBox="1"/>
          <p:nvPr/>
        </p:nvSpPr>
        <p:spPr>
          <a:xfrm>
            <a:off x="427918" y="1211262"/>
            <a:ext cx="1194141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dirty="0"/>
              <a:t>지금 쓰고 있습니다</a:t>
            </a:r>
            <a:r>
              <a:rPr lang="en-US" altLang="ko-KR" sz="4000" b="1" dirty="0"/>
              <a:t>. Coming Soon  Maybe 9</a:t>
            </a:r>
            <a:r>
              <a:rPr lang="ko-KR" altLang="en-US" sz="4000" b="1" dirty="0"/>
              <a:t>월쯤</a:t>
            </a:r>
            <a:r>
              <a:rPr lang="en-US" altLang="ko-KR" sz="4000" b="1" dirty="0"/>
              <a:t>..</a:t>
            </a:r>
            <a:endParaRPr lang="ko-KR" altLang="en-US" sz="4000" b="1" dirty="0"/>
          </a:p>
        </p:txBody>
      </p:sp>
      <p:sp>
        <p:nvSpPr>
          <p:cNvPr id="7" name="TextBox 6"/>
          <p:cNvSpPr txBox="1"/>
          <p:nvPr/>
        </p:nvSpPr>
        <p:spPr>
          <a:xfrm>
            <a:off x="469009" y="2468305"/>
            <a:ext cx="9706824" cy="2206758"/>
          </a:xfrm>
          <a:prstGeom prst="rect">
            <a:avLst/>
          </a:prstGeom>
          <a:noFill/>
        </p:spPr>
        <p:txBody>
          <a:bodyPr wrap="none" lIns="182880" tIns="146304" rIns="182880" bIns="146304" rtlCol="0">
            <a:spAutoFit/>
          </a:bodyPr>
          <a:lstStyle/>
          <a:p>
            <a:pPr>
              <a:lnSpc>
                <a:spcPct val="90000"/>
              </a:lnSpc>
              <a:spcAft>
                <a:spcPts val="600"/>
              </a:spcAft>
            </a:pPr>
            <a:r>
              <a:rPr lang="ko-KR" altLang="en-US" sz="13800" b="1" dirty="0"/>
              <a:t>도와주세요 </a:t>
            </a:r>
          </a:p>
        </p:txBody>
      </p:sp>
    </p:spTree>
    <p:extLst>
      <p:ext uri="{BB962C8B-B14F-4D97-AF65-F5344CB8AC3E}">
        <p14:creationId xmlns:p14="http://schemas.microsoft.com/office/powerpoint/2010/main" val="8534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192" y="2449867"/>
            <a:ext cx="9711320" cy="4205001"/>
          </a:xfrm>
          <a:prstGeom prst="rect">
            <a:avLst/>
          </a:prstGeom>
        </p:spPr>
      </p:pic>
    </p:spTree>
    <p:extLst>
      <p:ext uri="{BB962C8B-B14F-4D97-AF65-F5344CB8AC3E}">
        <p14:creationId xmlns:p14="http://schemas.microsoft.com/office/powerpoint/2010/main" val="24483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70" y="1356555"/>
            <a:ext cx="10023665" cy="5041184"/>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GitHub!</a:t>
            </a:r>
          </a:p>
        </p:txBody>
      </p:sp>
      <p:sp>
        <p:nvSpPr>
          <p:cNvPr id="8" name="Rectangle 7"/>
          <p:cNvSpPr/>
          <p:nvPr/>
        </p:nvSpPr>
        <p:spPr>
          <a:xfrm>
            <a:off x="473970" y="6397739"/>
            <a:ext cx="4540485" cy="382308"/>
          </a:xfrm>
          <a:prstGeom prst="rect">
            <a:avLst/>
          </a:prstGeom>
        </p:spPr>
        <p:txBody>
          <a:bodyPr wrap="none">
            <a:spAutoFit/>
          </a:bodyPr>
          <a:lstStyle/>
          <a:p>
            <a:pPr defTabSz="932597"/>
            <a:r>
              <a:rPr lang="en-US" sz="1836" kern="0" dirty="0">
                <a:solidFill>
                  <a:sysClr val="windowText" lastClr="000000"/>
                </a:solidFill>
                <a:hlinkClick r:id="rId4"/>
              </a:rPr>
              <a:t>https://github.com/Microsoft/botbuilder</a:t>
            </a:r>
            <a:r>
              <a:rPr lang="en-US" sz="1836" kern="0" dirty="0">
                <a:solidFill>
                  <a:sysClr val="windowText" lastClr="000000"/>
                </a:solidFill>
              </a:rPr>
              <a:t> </a:t>
            </a:r>
          </a:p>
        </p:txBody>
      </p:sp>
    </p:spTree>
    <p:extLst>
      <p:ext uri="{BB962C8B-B14F-4D97-AF65-F5344CB8AC3E}">
        <p14:creationId xmlns:p14="http://schemas.microsoft.com/office/powerpoint/2010/main" val="2019251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27050"/>
            <a:ext cx="11914188" cy="1252538"/>
          </a:xfrm>
        </p:spPr>
        <p:txBody>
          <a:bodyPr/>
          <a:lstStyle/>
          <a:p>
            <a:r>
              <a:rPr lang="en-US" dirty="0"/>
              <a:t>Tips &amp; Tricks</a:t>
            </a:r>
          </a:p>
        </p:txBody>
      </p:sp>
      <p:sp>
        <p:nvSpPr>
          <p:cNvPr id="3" name="Content Placeholder 2"/>
          <p:cNvSpPr>
            <a:spLocks noGrp="1"/>
          </p:cNvSpPr>
          <p:nvPr>
            <p:ph idx="4294967295"/>
          </p:nvPr>
        </p:nvSpPr>
        <p:spPr>
          <a:xfrm>
            <a:off x="0" y="1633538"/>
            <a:ext cx="11915775" cy="4430712"/>
          </a:xfrm>
        </p:spPr>
        <p:txBody>
          <a:bodyPr/>
          <a:lstStyle/>
          <a:p>
            <a:r>
              <a:rPr lang="en-US" sz="2176" dirty="0"/>
              <a:t>Use an empty string for your Microsoft App Id and Password in development, but remember to change these to your actual values before you publishing into production.</a:t>
            </a:r>
          </a:p>
          <a:p>
            <a:r>
              <a:rPr lang="en-US" sz="2176" dirty="0"/>
              <a:t>Get used to understanding Lambda and “Fluid” concepts to make it easier to work with Dialogs, Forms and especially the concept of the Bot process “Chain”.</a:t>
            </a:r>
          </a:p>
          <a:p>
            <a:r>
              <a:rPr lang="en-US" sz="2176" dirty="0"/>
              <a:t>This session demonstrates storing and managing Bot State is a number of ways. Use what makes sense in your environment by uses these concepts purely as examples.</a:t>
            </a:r>
          </a:p>
          <a:p>
            <a:r>
              <a:rPr lang="en-US" sz="2176" dirty="0"/>
              <a:t>If the Microsoft Bot Emulator continues to give you authorization issues, try changing the port for your Bot Service in the Web tab of the project and redeploy.</a:t>
            </a:r>
          </a:p>
        </p:txBody>
      </p:sp>
    </p:spTree>
    <p:extLst>
      <p:ext uri="{BB962C8B-B14F-4D97-AF65-F5344CB8AC3E}">
        <p14:creationId xmlns:p14="http://schemas.microsoft.com/office/powerpoint/2010/main" val="14413283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chatbot with the 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449262"/>
            <a:ext cx="6715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98437" y="72910"/>
            <a:ext cx="2830198" cy="369332"/>
          </a:xfrm>
          <a:prstGeom prst="rect">
            <a:avLst/>
          </a:prstGeom>
        </p:spPr>
        <p:txBody>
          <a:bodyPr wrap="none">
            <a:spAutoFit/>
          </a:bodyPr>
          <a:lstStyle/>
          <a:p>
            <a:r>
              <a:rPr lang="ko-KR" altLang="en-US" dirty="0"/>
              <a:t>https://www.rebotify.com/</a:t>
            </a:r>
          </a:p>
        </p:txBody>
      </p:sp>
      <p:pic>
        <p:nvPicPr>
          <p:cNvPr id="2052" name="Picture 4" descr="https://www.motion.ai/images/edi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7" y="2201862"/>
            <a:ext cx="6934200" cy="450723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7361237" y="1668462"/>
            <a:ext cx="2518382" cy="369332"/>
          </a:xfrm>
          <a:prstGeom prst="rect">
            <a:avLst/>
          </a:prstGeom>
        </p:spPr>
        <p:txBody>
          <a:bodyPr wrap="none">
            <a:spAutoFit/>
          </a:bodyPr>
          <a:lstStyle/>
          <a:p>
            <a:r>
              <a:rPr lang="ko-KR" altLang="en-US" dirty="0"/>
              <a:t>https://www.motion.ai/</a:t>
            </a:r>
          </a:p>
        </p:txBody>
      </p:sp>
    </p:spTree>
    <p:extLst>
      <p:ext uri="{BB962C8B-B14F-4D97-AF65-F5344CB8AC3E}">
        <p14:creationId xmlns:p14="http://schemas.microsoft.com/office/powerpoint/2010/main" val="41059473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Integration Language Understanding Intelligence Services</a:t>
            </a:r>
          </a:p>
        </p:txBody>
      </p:sp>
    </p:spTree>
    <p:extLst>
      <p:ext uri="{BB962C8B-B14F-4D97-AF65-F5344CB8AC3E}">
        <p14:creationId xmlns:p14="http://schemas.microsoft.com/office/powerpoint/2010/main" val="126231949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637" y="5021262"/>
            <a:ext cx="11914188" cy="1252538"/>
          </a:xfrm>
        </p:spPr>
        <p:txBody>
          <a:bodyPr/>
          <a:lstStyle/>
          <a:p>
            <a:r>
              <a:rPr lang="en-US" dirty="0"/>
              <a:t>Putting it All Together</a:t>
            </a:r>
          </a:p>
        </p:txBody>
      </p:sp>
      <p:sp>
        <p:nvSpPr>
          <p:cNvPr id="4" name="Content Placeholder 2"/>
          <p:cNvSpPr>
            <a:spLocks noGrp="1"/>
          </p:cNvSpPr>
          <p:nvPr>
            <p:ph idx="4294967295"/>
          </p:nvPr>
        </p:nvSpPr>
        <p:spPr>
          <a:xfrm>
            <a:off x="0" y="1839913"/>
            <a:ext cx="11914188" cy="3949700"/>
          </a:xfrm>
        </p:spPr>
        <p:txBody>
          <a:bodyPr>
            <a:normAutofit/>
          </a:bodyPr>
          <a:lstStyle/>
          <a:p>
            <a:pPr marL="701084" indent="-349732"/>
            <a:r>
              <a:rPr lang="en-US" sz="3264" dirty="0"/>
              <a:t>Add some more features to demonstrate LUIS integration</a:t>
            </a:r>
          </a:p>
          <a:p>
            <a:pPr marL="701084" indent="-349732"/>
            <a:r>
              <a:rPr lang="en-US" sz="3264" dirty="0"/>
              <a:t>Walkthrough an example of using Attachments, Cards and Actions</a:t>
            </a:r>
          </a:p>
          <a:p>
            <a:pPr marL="701084" indent="-349732"/>
            <a:r>
              <a:rPr lang="en-US" sz="3264" dirty="0"/>
              <a:t>Publishing your Bot</a:t>
            </a:r>
          </a:p>
          <a:p>
            <a:pPr marL="701084" indent="-349732"/>
            <a:r>
              <a:rPr lang="en-US" sz="3264" dirty="0"/>
              <a:t>Using your Bot in a web chat and Skype</a:t>
            </a:r>
          </a:p>
          <a:p>
            <a:pPr marL="351352" indent="0">
              <a:buNone/>
            </a:pPr>
            <a:endParaRPr lang="en-US" dirty="0"/>
          </a:p>
        </p:txBody>
      </p:sp>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Putting it All </a:t>
            </a:r>
            <a:r>
              <a:rPr kumimoji="0" lang="en-US" sz="5507" b="0" i="0" u="none" strike="noStrike" kern="1200" cap="none" spc="0" normalizeH="0" baseline="0" noProof="0" dirty="0" err="1">
                <a:ln>
                  <a:noFill/>
                </a:ln>
                <a:solidFill>
                  <a:srgbClr val="FFFFFF"/>
                </a:solidFill>
                <a:effectLst/>
                <a:uLnTx/>
                <a:uFillTx/>
                <a:latin typeface="Segoe UI Light"/>
                <a:ea typeface="+mj-ea"/>
                <a:cs typeface="+mj-cs"/>
              </a:rPr>
              <a:t>Togethner</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92571016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Putting It All Together</a:t>
            </a:r>
          </a:p>
        </p:txBody>
      </p:sp>
    </p:spTree>
    <p:extLst>
      <p:ext uri="{BB962C8B-B14F-4D97-AF65-F5344CB8AC3E}">
        <p14:creationId xmlns:p14="http://schemas.microsoft.com/office/powerpoint/2010/main" val="259665829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3968" y="1267977"/>
            <a:ext cx="10023663"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Bot Directory</a:t>
            </a:r>
          </a:p>
        </p:txBody>
      </p:sp>
      <p:sp>
        <p:nvSpPr>
          <p:cNvPr id="8" name="Rectangle 7"/>
          <p:cNvSpPr/>
          <p:nvPr/>
        </p:nvSpPr>
        <p:spPr>
          <a:xfrm>
            <a:off x="473969" y="6442391"/>
            <a:ext cx="3649457"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https://bots.botframework.com/</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445274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28981" y="2177259"/>
            <a:ext cx="4578513" cy="2640006"/>
          </a:xfrm>
        </p:spPr>
        <p:txBody>
          <a:bodyPr>
            <a:normAutofit fontScale="90000"/>
          </a:bodyPr>
          <a:lstStyle/>
          <a:p>
            <a:pPr algn="ctr"/>
            <a:r>
              <a:rPr lang="en-US" sz="14075" dirty="0"/>
              <a:t>Demo</a:t>
            </a:r>
          </a:p>
        </p:txBody>
      </p:sp>
    </p:spTree>
    <p:extLst>
      <p:ext uri="{BB962C8B-B14F-4D97-AF65-F5344CB8AC3E}">
        <p14:creationId xmlns:p14="http://schemas.microsoft.com/office/powerpoint/2010/main" val="82682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967" y="1267977"/>
            <a:ext cx="10023666"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Game Chat Bot</a:t>
            </a:r>
          </a:p>
        </p:txBody>
      </p:sp>
      <p:sp>
        <p:nvSpPr>
          <p:cNvPr id="8" name="Rectangle 7"/>
          <p:cNvSpPr/>
          <p:nvPr/>
        </p:nvSpPr>
        <p:spPr>
          <a:xfrm>
            <a:off x="473969" y="6442391"/>
            <a:ext cx="436881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http://gamechatbot.azurewebsites.net/</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81319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401498418"/>
              </p:ext>
            </p:extLst>
          </p:nvPr>
        </p:nvGraphicFramePr>
        <p:xfrm>
          <a:off x="1112837" y="1459265"/>
          <a:ext cx="10820400" cy="3302000"/>
        </p:xfrm>
        <a:graphic>
          <a:graphicData uri="http://schemas.openxmlformats.org/drawingml/2006/table">
            <a:tbl>
              <a:tblPr firstRow="1" bandRow="1">
                <a:tableStyleId>{9D7B26C5-4107-4FEC-AEDC-1716B250A1EF}</a:tableStyleId>
              </a:tblPr>
              <a:tblGrid>
                <a:gridCol w="2133600">
                  <a:extLst>
                    <a:ext uri="{9D8B030D-6E8A-4147-A177-3AD203B41FA5}">
                      <a16:colId xmlns:a16="http://schemas.microsoft.com/office/drawing/2014/main" val="3317093067"/>
                    </a:ext>
                  </a:extLst>
                </a:gridCol>
                <a:gridCol w="2438400">
                  <a:extLst>
                    <a:ext uri="{9D8B030D-6E8A-4147-A177-3AD203B41FA5}">
                      <a16:colId xmlns:a16="http://schemas.microsoft.com/office/drawing/2014/main" val="1359331619"/>
                    </a:ext>
                  </a:extLst>
                </a:gridCol>
                <a:gridCol w="6248400">
                  <a:extLst>
                    <a:ext uri="{9D8B030D-6E8A-4147-A177-3AD203B41FA5}">
                      <a16:colId xmlns:a16="http://schemas.microsoft.com/office/drawing/2014/main" val="3804105130"/>
                    </a:ext>
                  </a:extLst>
                </a:gridCol>
              </a:tblGrid>
              <a:tr h="370840">
                <a:tc>
                  <a:txBody>
                    <a:bodyPr/>
                    <a:lstStyle/>
                    <a:p>
                      <a:pPr latinLnBrk="1"/>
                      <a:r>
                        <a:rPr lang="ko-KR" altLang="en-US" dirty="0"/>
                        <a:t>업체</a:t>
                      </a:r>
                    </a:p>
                  </a:txBody>
                  <a:tcPr/>
                </a:tc>
                <a:tc>
                  <a:txBody>
                    <a:bodyPr/>
                    <a:lstStyle/>
                    <a:p>
                      <a:pPr latinLnBrk="1"/>
                      <a:r>
                        <a:rPr lang="ko-KR" altLang="en-US" dirty="0"/>
                        <a:t>플랫폼</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페이스북</a:t>
                      </a:r>
                    </a:p>
                  </a:txBody>
                  <a:tcPr/>
                </a:tc>
                <a:tc>
                  <a:txBody>
                    <a:bodyPr/>
                    <a:lstStyle/>
                    <a:p>
                      <a:pPr latinLnBrk="1"/>
                      <a:r>
                        <a:rPr lang="en-US" altLang="ko-KR" dirty="0"/>
                        <a:t>Facebook Messenger</a:t>
                      </a:r>
                      <a:endParaRPr lang="ko-KR" altLang="en-US" dirty="0"/>
                    </a:p>
                  </a:txBody>
                  <a:tcPr/>
                </a:tc>
                <a:tc>
                  <a:txBody>
                    <a:bodyPr/>
                    <a:lstStyle/>
                    <a:p>
                      <a:pPr latinLnBrk="1"/>
                      <a:r>
                        <a:rPr lang="en-US" altLang="ko-KR" dirty="0"/>
                        <a:t>F8 2016</a:t>
                      </a:r>
                      <a:r>
                        <a:rPr lang="ko-KR" altLang="en-US" dirty="0"/>
                        <a:t>에서 </a:t>
                      </a:r>
                      <a:r>
                        <a:rPr lang="en-US" altLang="ko-KR" dirty="0"/>
                        <a:t>Facebook Messenger</a:t>
                      </a:r>
                      <a:r>
                        <a:rPr lang="ko-KR" altLang="en-US" dirty="0"/>
                        <a:t>에 인공지능을 적용한 </a:t>
                      </a:r>
                      <a:r>
                        <a:rPr lang="ko-KR" altLang="en-US" dirty="0" err="1"/>
                        <a:t>챗봇</a:t>
                      </a:r>
                      <a:r>
                        <a:rPr lang="ko-KR" altLang="en-US" dirty="0"/>
                        <a:t> 공개</a:t>
                      </a:r>
                      <a:r>
                        <a:rPr lang="en-US" altLang="ko-KR" dirty="0"/>
                        <a:t>. 40</a:t>
                      </a:r>
                      <a:r>
                        <a:rPr lang="ko-KR" altLang="en-US" dirty="0"/>
                        <a:t>개 내외 업체들이 참여 예정</a:t>
                      </a:r>
                    </a:p>
                  </a:txBody>
                  <a:tcPr/>
                </a:tc>
                <a:extLst>
                  <a:ext uri="{0D108BD9-81ED-4DB2-BD59-A6C34878D82A}">
                    <a16:rowId xmlns:a16="http://schemas.microsoft.com/office/drawing/2014/main" val="42208717"/>
                  </a:ext>
                </a:extLst>
              </a:tr>
              <a:tr h="370840">
                <a:tc>
                  <a:txBody>
                    <a:bodyPr/>
                    <a:lstStyle/>
                    <a:p>
                      <a:pPr latinLnBrk="1"/>
                      <a:r>
                        <a:rPr lang="ko-KR" altLang="en-US" dirty="0" err="1"/>
                        <a:t>텐센트</a:t>
                      </a:r>
                      <a:endParaRPr lang="ko-KR" altLang="en-US" dirty="0"/>
                    </a:p>
                  </a:txBody>
                  <a:tcPr/>
                </a:tc>
                <a:tc>
                  <a:txBody>
                    <a:bodyPr/>
                    <a:lstStyle/>
                    <a:p>
                      <a:pPr latinLnBrk="1"/>
                      <a:r>
                        <a:rPr lang="en-US" altLang="ko-KR" dirty="0"/>
                        <a:t>WeChat</a:t>
                      </a:r>
                      <a:endParaRPr lang="ko-KR" altLang="en-US" dirty="0"/>
                    </a:p>
                  </a:txBody>
                  <a:tcPr/>
                </a:tc>
                <a:tc>
                  <a:txBody>
                    <a:bodyPr/>
                    <a:lstStyle/>
                    <a:p>
                      <a:pPr latinLnBrk="1"/>
                      <a:r>
                        <a:rPr lang="ko-KR" altLang="en-US" dirty="0"/>
                        <a:t>인공지능 기반의 </a:t>
                      </a:r>
                      <a:r>
                        <a:rPr lang="ko-KR" altLang="en-US" dirty="0" err="1"/>
                        <a:t>챗봇</a:t>
                      </a:r>
                      <a:r>
                        <a:rPr lang="ko-KR" altLang="en-US" dirty="0"/>
                        <a:t> 전환을 통해 메시지를 통해 대화 하며 호텔</a:t>
                      </a:r>
                      <a:r>
                        <a:rPr lang="en-US" altLang="ko-KR" dirty="0"/>
                        <a:t>, </a:t>
                      </a:r>
                      <a:r>
                        <a:rPr lang="ko-KR" altLang="en-US" dirty="0"/>
                        <a:t>병원</a:t>
                      </a:r>
                      <a:r>
                        <a:rPr lang="en-US" altLang="ko-KR" dirty="0"/>
                        <a:t>, </a:t>
                      </a:r>
                      <a:r>
                        <a:rPr lang="ko-KR" altLang="en-US" dirty="0" err="1"/>
                        <a:t>영화등의</a:t>
                      </a:r>
                      <a:r>
                        <a:rPr lang="ko-KR" altLang="en-US" dirty="0"/>
                        <a:t> 예약 기능 제공</a:t>
                      </a:r>
                    </a:p>
                  </a:txBody>
                  <a:tcPr/>
                </a:tc>
                <a:extLst>
                  <a:ext uri="{0D108BD9-81ED-4DB2-BD59-A6C34878D82A}">
                    <a16:rowId xmlns:a16="http://schemas.microsoft.com/office/drawing/2014/main" val="3879879149"/>
                  </a:ext>
                </a:extLst>
              </a:tr>
              <a:tr h="370840">
                <a:tc>
                  <a:txBody>
                    <a:bodyPr/>
                    <a:lstStyle/>
                    <a:p>
                      <a:pPr latinLnBrk="1"/>
                      <a:r>
                        <a:rPr lang="ko-KR" altLang="en-US" dirty="0" err="1"/>
                        <a:t>텔레그램</a:t>
                      </a:r>
                      <a:endParaRPr lang="ko-KR" altLang="en-US" dirty="0"/>
                    </a:p>
                  </a:txBody>
                  <a:tcPr/>
                </a:tc>
                <a:tc>
                  <a:txBody>
                    <a:bodyPr/>
                    <a:lstStyle/>
                    <a:p>
                      <a:pPr latinLnBrk="1"/>
                      <a:r>
                        <a:rPr lang="en-US" altLang="ko-KR" dirty="0"/>
                        <a:t>Telegram</a:t>
                      </a:r>
                      <a:endParaRPr lang="ko-KR" altLang="en-US" dirty="0"/>
                    </a:p>
                  </a:txBody>
                  <a:tcPr/>
                </a:tc>
                <a:tc>
                  <a:txBody>
                    <a:bodyPr/>
                    <a:lstStyle/>
                    <a:p>
                      <a:r>
                        <a:rPr lang="en-US" altLang="ko-KR" sz="1800" b="0" i="0" u="none" strike="noStrike" kern="1200" baseline="0" dirty="0">
                          <a:solidFill>
                            <a:schemeClr val="tx1"/>
                          </a:solidFill>
                          <a:latin typeface="+mn-lt"/>
                          <a:ea typeface="+mn-ea"/>
                          <a:cs typeface="+mn-cs"/>
                        </a:rPr>
                        <a:t>Bot API </a:t>
                      </a:r>
                      <a:r>
                        <a:rPr lang="ko-KR" altLang="en-US" sz="1800" b="0" i="0" u="none" strike="noStrike" kern="1200" baseline="0" dirty="0">
                          <a:solidFill>
                            <a:schemeClr val="tx1"/>
                          </a:solidFill>
                          <a:latin typeface="+mn-lt"/>
                          <a:ea typeface="+mn-ea"/>
                          <a:cs typeface="+mn-cs"/>
                        </a:rPr>
                        <a:t>공개로 개발자들에게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개발 지원</a:t>
                      </a:r>
                      <a:r>
                        <a:rPr lang="en-US" altLang="ko-KR" sz="1800" b="0" i="0" u="none" strike="noStrike" kern="1200" baseline="0" dirty="0">
                          <a:solidFill>
                            <a:schemeClr val="tx1"/>
                          </a:solidFill>
                          <a:latin typeface="+mn-lt"/>
                          <a:ea typeface="+mn-ea"/>
                          <a:cs typeface="+mn-cs"/>
                        </a:rPr>
                        <a:t>.</a:t>
                      </a:r>
                    </a:p>
                    <a:p>
                      <a:r>
                        <a:rPr lang="ko-KR" altLang="en-US" sz="1800" b="0" i="0" u="none" strike="noStrike" kern="1200" baseline="0" dirty="0">
                          <a:solidFill>
                            <a:schemeClr val="tx1"/>
                          </a:solidFill>
                          <a:latin typeface="+mn-lt"/>
                          <a:ea typeface="+mn-ea"/>
                          <a:cs typeface="+mn-cs"/>
                        </a:rPr>
                        <a:t>대화창에서 바로 이용이 가능한 </a:t>
                      </a:r>
                      <a:r>
                        <a:rPr lang="en-US" altLang="ko-KR" sz="1800" b="0" i="0" u="none" strike="noStrike" kern="1200" baseline="0" dirty="0">
                          <a:solidFill>
                            <a:schemeClr val="tx1"/>
                          </a:solidFill>
                          <a:latin typeface="+mn-lt"/>
                          <a:ea typeface="+mn-ea"/>
                          <a:cs typeface="+mn-cs"/>
                        </a:rPr>
                        <a:t>Inline Bots</a:t>
                      </a:r>
                      <a:r>
                        <a:rPr lang="ko-KR" altLang="en-US" sz="1800" b="0" i="0" u="none" strike="noStrike" kern="1200" baseline="0" dirty="0">
                          <a:solidFill>
                            <a:schemeClr val="tx1"/>
                          </a:solidFill>
                          <a:latin typeface="+mn-lt"/>
                          <a:ea typeface="+mn-ea"/>
                          <a:cs typeface="+mn-cs"/>
                        </a:rPr>
                        <a:t>를 추가</a:t>
                      </a:r>
                      <a:endParaRPr lang="ko-KR" altLang="en-US" dirty="0"/>
                    </a:p>
                  </a:txBody>
                  <a:tcPr/>
                </a:tc>
                <a:extLst>
                  <a:ext uri="{0D108BD9-81ED-4DB2-BD59-A6C34878D82A}">
                    <a16:rowId xmlns:a16="http://schemas.microsoft.com/office/drawing/2014/main" val="3917552853"/>
                  </a:ext>
                </a:extLst>
              </a:tr>
              <a:tr h="370840">
                <a:tc>
                  <a:txBody>
                    <a:bodyPr/>
                    <a:lstStyle/>
                    <a:p>
                      <a:pPr latinLnBrk="1"/>
                      <a:r>
                        <a:rPr lang="ko-KR" altLang="en-US" dirty="0"/>
                        <a:t>킥</a:t>
                      </a:r>
                    </a:p>
                  </a:txBody>
                  <a:tcPr/>
                </a:tc>
                <a:tc>
                  <a:txBody>
                    <a:bodyPr/>
                    <a:lstStyle/>
                    <a:p>
                      <a:pPr latinLnBrk="1"/>
                      <a:r>
                        <a:rPr lang="en-US" altLang="ko-KR" dirty="0"/>
                        <a:t>Bot Shop</a:t>
                      </a:r>
                      <a:endParaRPr lang="ko-KR" altLang="en-US" dirty="0"/>
                    </a:p>
                  </a:txBody>
                  <a:tcPr/>
                </a:tc>
                <a:tc>
                  <a:txBody>
                    <a:bodyPr/>
                    <a:lstStyle/>
                    <a:p>
                      <a:r>
                        <a:rPr lang="ko-KR" altLang="en-US" sz="1800" b="0" i="0" u="none" strike="noStrike" kern="1200" baseline="0" dirty="0">
                          <a:solidFill>
                            <a:schemeClr val="tx1"/>
                          </a:solidFill>
                          <a:latin typeface="+mn-lt"/>
                          <a:ea typeface="+mn-ea"/>
                          <a:cs typeface="+mn-cs"/>
                        </a:rPr>
                        <a:t>화장품</a:t>
                      </a:r>
                      <a:r>
                        <a:rPr lang="en-US" altLang="ko-KR" sz="1800" b="0" i="0" u="none" strike="noStrike" kern="1200" baseline="0" dirty="0">
                          <a:solidFill>
                            <a:schemeClr val="tx1"/>
                          </a:solidFill>
                          <a:latin typeface="+mn-lt"/>
                          <a:ea typeface="+mn-ea"/>
                          <a:cs typeface="+mn-cs"/>
                        </a:rPr>
                        <a:t>/</a:t>
                      </a:r>
                      <a:r>
                        <a:rPr lang="ko-KR" altLang="en-US" sz="1800" b="0" i="0" u="none" strike="noStrike" kern="1200" baseline="0" dirty="0">
                          <a:solidFill>
                            <a:schemeClr val="tx1"/>
                          </a:solidFill>
                          <a:latin typeface="+mn-lt"/>
                          <a:ea typeface="+mn-ea"/>
                          <a:cs typeface="+mn-cs"/>
                        </a:rPr>
                        <a:t>의류업체 등이 참여한 ‘</a:t>
                      </a:r>
                      <a:r>
                        <a:rPr lang="ko-KR" altLang="en-US" sz="1800" b="0" i="0" u="none" strike="noStrike" kern="1200" baseline="0" dirty="0" err="1">
                          <a:solidFill>
                            <a:schemeClr val="tx1"/>
                          </a:solidFill>
                          <a:latin typeface="+mn-lt"/>
                          <a:ea typeface="+mn-ea"/>
                          <a:cs typeface="+mn-cs"/>
                        </a:rPr>
                        <a:t>봇샵</a:t>
                      </a:r>
                      <a:r>
                        <a:rPr lang="en-US" altLang="ko-KR" sz="1800" b="0" i="0" u="none" strike="noStrike" kern="1200" baseline="0" dirty="0">
                          <a:solidFill>
                            <a:schemeClr val="tx1"/>
                          </a:solidFill>
                          <a:latin typeface="+mn-lt"/>
                          <a:ea typeface="+mn-ea"/>
                          <a:cs typeface="+mn-cs"/>
                        </a:rPr>
                        <a:t>(Bot Shop)’ </a:t>
                      </a:r>
                      <a:r>
                        <a:rPr lang="ko-KR" altLang="en-US" sz="1800" b="0" i="0" u="none" strike="noStrike" kern="1200" baseline="0" dirty="0">
                          <a:solidFill>
                            <a:schemeClr val="tx1"/>
                          </a:solidFill>
                          <a:latin typeface="+mn-lt"/>
                          <a:ea typeface="+mn-ea"/>
                          <a:cs typeface="+mn-cs"/>
                        </a:rPr>
                        <a:t>오픈을</a:t>
                      </a:r>
                    </a:p>
                    <a:p>
                      <a:r>
                        <a:rPr lang="ko-KR" altLang="en-US" sz="1800" b="0" i="0" u="none" strike="noStrike" kern="1200" baseline="0" dirty="0">
                          <a:solidFill>
                            <a:schemeClr val="tx1"/>
                          </a:solidFill>
                          <a:latin typeface="+mn-lt"/>
                          <a:ea typeface="+mn-ea"/>
                          <a:cs typeface="+mn-cs"/>
                        </a:rPr>
                        <a:t>통해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서비스 제공</a:t>
                      </a:r>
                      <a:endParaRPr lang="ko-KR" altLang="en-US" dirty="0"/>
                    </a:p>
                  </a:txBody>
                  <a:tcPr/>
                </a:tc>
                <a:extLst>
                  <a:ext uri="{0D108BD9-81ED-4DB2-BD59-A6C34878D82A}">
                    <a16:rowId xmlns:a16="http://schemas.microsoft.com/office/drawing/2014/main" val="2601559562"/>
                  </a:ext>
                </a:extLst>
              </a:tr>
              <a:tr h="370840">
                <a:tc>
                  <a:txBody>
                    <a:bodyPr/>
                    <a:lstStyle/>
                    <a:p>
                      <a:pPr latinLnBrk="1"/>
                      <a:r>
                        <a:rPr lang="ko-KR" altLang="en-US" dirty="0"/>
                        <a:t>구글</a:t>
                      </a:r>
                    </a:p>
                  </a:txBody>
                  <a:tcPr/>
                </a:tc>
                <a:tc>
                  <a:txBody>
                    <a:bodyPr/>
                    <a:lstStyle/>
                    <a:p>
                      <a:pPr latinLnBrk="1"/>
                      <a:r>
                        <a:rPr lang="en-US" altLang="ko-KR" dirty="0" err="1"/>
                        <a:t>Allo</a:t>
                      </a:r>
                      <a:endParaRPr lang="ko-KR" altLang="en-US" dirty="0"/>
                    </a:p>
                  </a:txBody>
                  <a:tcPr/>
                </a:tc>
                <a:tc>
                  <a:txBody>
                    <a:bodyPr/>
                    <a:lstStyle/>
                    <a:p>
                      <a:pPr latinLnBrk="1"/>
                      <a:r>
                        <a:rPr lang="ko-KR" altLang="en-US" dirty="0"/>
                        <a:t>인공지능 </a:t>
                      </a:r>
                      <a:r>
                        <a:rPr lang="ko-KR" altLang="en-US" dirty="0" err="1"/>
                        <a:t>챗봇</a:t>
                      </a:r>
                      <a:r>
                        <a:rPr lang="ko-KR" altLang="en-US" dirty="0"/>
                        <a:t> 기술 적용된 메신저 플랫폼 준비 중</a:t>
                      </a:r>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7382660" y="5021262"/>
            <a:ext cx="455958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en-US" altLang="ko-KR" dirty="0" err="1">
                <a:latin typeface="HCRBatang"/>
              </a:rPr>
              <a:t>Digieco</a:t>
            </a:r>
            <a:r>
              <a:rPr lang="en-US" altLang="ko-KR" dirty="0">
                <a:latin typeface="HCRBatang"/>
              </a:rPr>
              <a:t>, KB</a:t>
            </a:r>
            <a:r>
              <a:rPr lang="ko-KR" altLang="en-US" dirty="0">
                <a:latin typeface="HCRBatang"/>
              </a:rPr>
              <a:t>경영연구소</a:t>
            </a:r>
            <a:r>
              <a:rPr lang="en-US" altLang="ko-KR" dirty="0">
                <a:latin typeface="HCRBatang"/>
              </a:rPr>
              <a:t>, </a:t>
            </a:r>
            <a:r>
              <a:rPr lang="ko-KR" altLang="en-US" dirty="0">
                <a:latin typeface="HCRBatang"/>
              </a:rPr>
              <a:t>언론기사 참조</a:t>
            </a:r>
            <a:endParaRPr lang="ko-KR" altLang="en-US" dirty="0"/>
          </a:p>
        </p:txBody>
      </p:sp>
    </p:spTree>
    <p:extLst>
      <p:ext uri="{BB962C8B-B14F-4D97-AF65-F5344CB8AC3E}">
        <p14:creationId xmlns:p14="http://schemas.microsoft.com/office/powerpoint/2010/main" val="3718538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3173413"/>
            <a:ext cx="11914188" cy="2209800"/>
          </a:xfrm>
        </p:spPr>
        <p:txBody>
          <a:bodyPr>
            <a:normAutofit fontScale="77500" lnSpcReduction="20000"/>
          </a:bodyPr>
          <a:lstStyle/>
          <a:p>
            <a:pPr marL="701084" indent="-349732"/>
            <a:r>
              <a:rPr lang="en-US" dirty="0"/>
              <a:t>Super smart based on enumerations and properties</a:t>
            </a:r>
          </a:p>
          <a:p>
            <a:pPr marL="701084" indent="-349732"/>
            <a:r>
              <a:rPr lang="en-US" dirty="0"/>
              <a:t>Provide content for various scenarios, such and not understanding, clarification, and confirmations</a:t>
            </a:r>
          </a:p>
          <a:p>
            <a:pPr marL="701084" indent="-349732"/>
            <a:r>
              <a:rPr lang="en-US" dirty="0"/>
              <a:t>Easily provide optional conversation paths based on previous choices</a:t>
            </a:r>
          </a:p>
        </p:txBody>
      </p:sp>
      <p:sp>
        <p:nvSpPr>
          <p:cNvPr id="5" name="TextBox 4"/>
          <p:cNvSpPr txBox="1"/>
          <p:nvPr/>
        </p:nvSpPr>
        <p:spPr>
          <a:xfrm>
            <a:off x="478287" y="1928387"/>
            <a:ext cx="11246752" cy="1096839"/>
          </a:xfrm>
          <a:prstGeom prst="rect">
            <a:avLst/>
          </a:prstGeom>
          <a:noFill/>
        </p:spPr>
        <p:txBody>
          <a:bodyPr wrap="square" rtlCol="0">
            <a:spAutoFit/>
          </a:bodyPr>
          <a:lstStyle/>
          <a:p>
            <a:pPr defTabSz="621746" eaLnBrk="0" fontAlgn="base" hangingPunct="0">
              <a:spcBef>
                <a:spcPct val="0"/>
              </a:spcBef>
              <a:spcAft>
                <a:spcPct val="0"/>
              </a:spcAft>
            </a:pPr>
            <a:r>
              <a:rPr lang="en-US" sz="2176" dirty="0">
                <a:latin typeface="Century Gothic"/>
                <a:ea typeface="MS PGothic" panose="020B0600070205080204" pitchFamily="34" charset="-128"/>
                <a:cs typeface="MS PGothic" charset="0"/>
              </a:rPr>
              <a:t>Although Dialogs are the basic building block of a conversation, it’s difficult to create a “guided” conversation. </a:t>
            </a:r>
            <a:r>
              <a:rPr lang="en-US" sz="2176" dirty="0" err="1">
                <a:latin typeface="Century Gothic"/>
                <a:ea typeface="MS PGothic" panose="020B0600070205080204" pitchFamily="34" charset="-128"/>
                <a:cs typeface="MS PGothic" charset="0"/>
              </a:rPr>
              <a:t>FormFlow</a:t>
            </a:r>
            <a:r>
              <a:rPr lang="en-US" sz="2176" dirty="0">
                <a:latin typeface="Century Gothic"/>
                <a:ea typeface="MS PGothic" panose="020B0600070205080204" pitchFamily="34" charset="-128"/>
                <a:cs typeface="MS PGothic" charset="0"/>
              </a:rPr>
              <a:t> creates Dialogs and guides a User through filling in a “form” while providing help and guidance along the way.</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Using Forms with </a:t>
            </a:r>
            <a:r>
              <a:rPr lang="en-US" dirty="0" err="1">
                <a:solidFill>
                  <a:srgbClr val="FFFFFF"/>
                </a:solidFill>
                <a:latin typeface="Segoe UI Light"/>
              </a:rPr>
              <a:t>FormFlow</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504281983"/>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4493821" y="4633137"/>
            <a:ext cx="3622489" cy="2308324"/>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State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자장면</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짬뽕</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탕수육</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591419" y="3960661"/>
            <a:ext cx="2621230" cy="769441"/>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err="1">
                <a:ln>
                  <a:noFill/>
                </a:ln>
                <a:solidFill>
                  <a:srgbClr val="FFFFFF"/>
                </a:solidFill>
                <a:effectLst/>
                <a:uLnTx/>
                <a:uFillTx/>
                <a:latin typeface="Segoe UI"/>
                <a:ea typeface="+mn-ea"/>
                <a:cs typeface="+mn-cs"/>
              </a:rPr>
              <a:t>FormFlow</a:t>
            </a:r>
            <a:endParaRPr kumimoji="0" lang="ko-KR" altLang="en-US" sz="44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5538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10655481" cy="674915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Food;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Length;</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static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BuildForm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return</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FormBuilder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만리장성에</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오신</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여러분을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환영합니다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.Build();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4416464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sonify_platform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
        <p:nvSpPr>
          <p:cNvPr id="5" name="직사각형 4"/>
          <p:cNvSpPr/>
          <p:nvPr/>
        </p:nvSpPr>
        <p:spPr>
          <a:xfrm>
            <a:off x="350837" y="220662"/>
            <a:ext cx="2177840" cy="369332"/>
          </a:xfrm>
          <a:prstGeom prst="rect">
            <a:avLst/>
          </a:prstGeom>
        </p:spPr>
        <p:txBody>
          <a:bodyPr wrap="none">
            <a:spAutoFit/>
          </a:bodyPr>
          <a:lstStyle/>
          <a:p>
            <a:r>
              <a:rPr lang="ko-KR" altLang="en-US" dirty="0">
                <a:solidFill>
                  <a:schemeClr val="bg1"/>
                </a:solidFill>
              </a:rPr>
              <a:t>https://personify.ai/</a:t>
            </a:r>
          </a:p>
        </p:txBody>
      </p:sp>
    </p:spTree>
    <p:extLst>
      <p:ext uri="{BB962C8B-B14F-4D97-AF65-F5344CB8AC3E}">
        <p14:creationId xmlns:p14="http://schemas.microsoft.com/office/powerpoint/2010/main" val="256512378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7345601" cy="458330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자장면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짬뽕</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탕수육</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기스면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란자완스</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endParaRPr>
          </a:p>
          <a:p>
            <a:pPr algn="just" latinLnBrk="1">
              <a:lnSpc>
                <a:spcPct val="107000"/>
              </a:lnSpc>
              <a:spcAft>
                <a:spcPts val="800"/>
              </a:spcAft>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보통</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곱배기</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06178515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Using Forms with </a:t>
            </a:r>
            <a:r>
              <a:rPr lang="en-US" sz="3808" dirty="0" err="1"/>
              <a:t>FormFlow</a:t>
            </a:r>
            <a:br>
              <a:rPr lang="en-US" sz="3808" dirty="0"/>
            </a:br>
            <a:r>
              <a:rPr lang="en-US" sz="3808" dirty="0"/>
              <a:t>and Bot Deployment</a:t>
            </a:r>
          </a:p>
        </p:txBody>
      </p:sp>
    </p:spTree>
    <p:extLst>
      <p:ext uri="{BB962C8B-B14F-4D97-AF65-F5344CB8AC3E}">
        <p14:creationId xmlns:p14="http://schemas.microsoft.com/office/powerpoint/2010/main" val="5373073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주요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플랫폼</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sp>
        <p:nvSpPr>
          <p:cNvPr id="2" name="TextBox 1">
            <a:extLst>
              <a:ext uri="{FF2B5EF4-FFF2-40B4-BE49-F238E27FC236}">
                <a16:creationId xmlns:a16="http://schemas.microsoft.com/office/drawing/2014/main" id="{7118AFBB-91BF-4CA3-830F-E79CF3F0C135}"/>
              </a:ext>
            </a:extLst>
          </p:cNvPr>
          <p:cNvSpPr txBox="1"/>
          <p:nvPr/>
        </p:nvSpPr>
        <p:spPr>
          <a:xfrm>
            <a:off x="1008773" y="1535844"/>
            <a:ext cx="4818499" cy="43119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ChattyPeople</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Meokay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Smooch</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Botsify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Beep </a:t>
            </a:r>
            <a:r>
              <a:rPr lang="en-US" altLang="ko-KR" sz="2400" dirty="0" err="1">
                <a:gradFill>
                  <a:gsLst>
                    <a:gs pos="2917">
                      <a:schemeClr val="tx1"/>
                    </a:gs>
                    <a:gs pos="30000">
                      <a:schemeClr val="tx1"/>
                    </a:gs>
                  </a:gsLst>
                  <a:lin ang="5400000" scaled="0"/>
                </a:gradFill>
              </a:rPr>
              <a:t>Boop</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Chatfuel</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Facebook Messenger Platform</a:t>
            </a: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Telegram Bots</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BotKit</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FlwXO</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53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pic>
        <p:nvPicPr>
          <p:cNvPr id="3" name="그림 2">
            <a:extLst>
              <a:ext uri="{FF2B5EF4-FFF2-40B4-BE49-F238E27FC236}">
                <a16:creationId xmlns:a16="http://schemas.microsoft.com/office/drawing/2014/main" id="{B11C2B25-8FDA-46EF-B2A0-069EED41CF22}"/>
              </a:ext>
            </a:extLst>
          </p:cNvPr>
          <p:cNvPicPr>
            <a:picLocks noChangeAspect="1"/>
          </p:cNvPicPr>
          <p:nvPr/>
        </p:nvPicPr>
        <p:blipFill>
          <a:blip r:embed="rId3"/>
          <a:stretch>
            <a:fillRect/>
          </a:stretch>
        </p:blipFill>
        <p:spPr>
          <a:xfrm>
            <a:off x="538453" y="296862"/>
            <a:ext cx="9385805" cy="6280660"/>
          </a:xfrm>
          <a:prstGeom prst="rect">
            <a:avLst/>
          </a:prstGeom>
        </p:spPr>
      </p:pic>
    </p:spTree>
    <p:extLst>
      <p:ext uri="{BB962C8B-B14F-4D97-AF65-F5344CB8AC3E}">
        <p14:creationId xmlns:p14="http://schemas.microsoft.com/office/powerpoint/2010/main" val="3275427198"/>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ontent Master">
  <a:themeElements>
    <a:clrScheme name="Windows IT Pro 1">
      <a:dk1>
        <a:sysClr val="windowText" lastClr="000000"/>
      </a:dk1>
      <a:lt1>
        <a:sysClr val="window" lastClr="FFFFFF"/>
      </a:lt1>
      <a:dk2>
        <a:srgbClr val="0C4B72"/>
      </a:dk2>
      <a:lt2>
        <a:srgbClr val="45B8FF"/>
      </a:lt2>
      <a:accent1>
        <a:srgbClr val="969696"/>
      </a:accent1>
      <a:accent2>
        <a:srgbClr val="E6E6E6"/>
      </a:accent2>
      <a:accent3>
        <a:srgbClr val="C8C8C8"/>
      </a:accent3>
      <a:accent4>
        <a:srgbClr val="AFAFAF"/>
      </a:accent4>
      <a:accent5>
        <a:srgbClr val="7D7D7D"/>
      </a:accent5>
      <a:accent6>
        <a:srgbClr val="EEA11F"/>
      </a:accent6>
      <a:hlink>
        <a:srgbClr val="C8C8C8"/>
      </a:hlink>
      <a:folHlink>
        <a:srgbClr val="E6E6E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6985</TotalTime>
  <Words>3971</Words>
  <Application>Microsoft Office PowerPoint</Application>
  <PresentationFormat>사용자 지정</PresentationFormat>
  <Paragraphs>781</Paragraphs>
  <Slides>71</Slides>
  <Notes>71</Notes>
  <HiddenSlides>0</HiddenSlides>
  <MMClips>1</MMClips>
  <ScaleCrop>false</ScaleCrop>
  <HeadingPairs>
    <vt:vector size="6" baseType="variant">
      <vt:variant>
        <vt:lpstr>사용한 글꼴</vt:lpstr>
      </vt:variant>
      <vt:variant>
        <vt:i4>14</vt:i4>
      </vt:variant>
      <vt:variant>
        <vt:lpstr>테마</vt:lpstr>
      </vt:variant>
      <vt:variant>
        <vt:i4>12</vt:i4>
      </vt:variant>
      <vt:variant>
        <vt:lpstr>슬라이드 제목</vt:lpstr>
      </vt:variant>
      <vt:variant>
        <vt:i4>71</vt:i4>
      </vt:variant>
    </vt:vector>
  </HeadingPairs>
  <TitlesOfParts>
    <vt:vector size="97" baseType="lpstr">
      <vt:lpstr>HCRBatang</vt:lpstr>
      <vt:lpstr>돋움체</vt:lpstr>
      <vt:lpstr>Malgun Gothic</vt:lpstr>
      <vt:lpstr>Malgun Gothic</vt:lpstr>
      <vt:lpstr>Arial</vt:lpstr>
      <vt:lpstr>Arial Rounded MT Bold</vt:lpstr>
      <vt:lpstr>Calibri</vt:lpstr>
      <vt:lpstr>Century Gothic</vt:lpstr>
      <vt:lpstr>Consolas</vt:lpstr>
      <vt:lpstr>Segoe UI</vt:lpstr>
      <vt:lpstr>Segoe UI Light</vt:lpstr>
      <vt:lpstr>Segoe UI Semibold</vt:lpstr>
      <vt:lpstr>Source Sans Pro</vt:lpstr>
      <vt:lpstr>Wingdings</vt:lpstr>
      <vt:lpstr>5-30721_Build_2016_Template_Light</vt:lpstr>
      <vt:lpstr>5-30721_Build_2016_Template_Dark</vt:lpstr>
      <vt:lpstr>5-30711_TR22_BO_CT_Template</vt:lpstr>
      <vt:lpstr>COLOR TEMPLATE</vt:lpstr>
      <vt:lpstr>5_COLOR TEMPLATE</vt:lpstr>
      <vt:lpstr>Azure Medium</vt:lpstr>
      <vt:lpstr>5-50033_TR23_BO_CT_Template</vt:lpstr>
      <vt:lpstr>Office 테마</vt:lpstr>
      <vt:lpstr>1_Color Template</vt:lpstr>
      <vt:lpstr>1_Custom Design</vt:lpstr>
      <vt:lpstr>Content Master</vt:lpstr>
      <vt:lpstr>3_Color Template</vt:lpstr>
      <vt:lpstr>Microsoft Bot Framework Cortana HOL</vt:lpstr>
      <vt:lpstr>PowerPoint 프레젠테이션</vt:lpstr>
      <vt:lpstr>PowerPoint 프레젠테이션</vt:lpstr>
      <vt:lpstr>PowerPoint 프레젠테이션</vt:lpstr>
      <vt:lpstr>Chatbot Platform</vt:lpstr>
      <vt:lpstr>PowerPoint 프레젠테이션</vt:lpstr>
      <vt:lpstr>PowerPoint 프레젠테이션</vt:lpstr>
      <vt:lpstr>PowerPoint 프레젠테이션</vt:lpstr>
      <vt:lpstr>PowerPoint 프레젠테이션</vt:lpstr>
      <vt:lpstr>Chatbot.</vt:lpstr>
      <vt:lpstr>PowerPoint 프레젠테이션</vt:lpstr>
      <vt:lpstr>PowerPoint 프레젠테이션</vt:lpstr>
      <vt:lpstr>PowerPoint 프레젠테이션</vt:lpstr>
      <vt:lpstr>Microsoft Chatbot.</vt:lpstr>
      <vt:lpstr>PowerPoint 프레젠테이션</vt:lpstr>
      <vt:lpstr>PowerPoint 프레젠테이션</vt:lpstr>
      <vt:lpstr>Microsoft Bot Framework</vt:lpstr>
      <vt:lpstr>PowerPoint 프레젠테이션</vt:lpstr>
      <vt:lpstr>PowerPoint 프레젠테이션</vt:lpstr>
      <vt:lpstr>DEMO Hello Bot</vt:lpstr>
      <vt:lpstr>Code Name ‘Great Wall’</vt:lpstr>
      <vt:lpstr>PowerPoint 프레젠테이션</vt:lpstr>
      <vt:lpstr>PowerPoint 프레젠테이션</vt:lpstr>
      <vt:lpstr>Bot Connector messages</vt:lpstr>
      <vt:lpstr>PowerPoint 프레젠테이션</vt:lpstr>
      <vt:lpstr>DEMO Connector Activities &amp; Messages</vt:lpstr>
      <vt:lpstr>PowerPoint 프레젠테이션</vt:lpstr>
      <vt:lpstr>PowerPoint 프레젠테이션</vt:lpstr>
      <vt:lpstr>PowerPoint 프레젠테이션</vt:lpstr>
      <vt:lpstr>DEMO Type of Activities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 Card and Action</vt:lpstr>
      <vt:lpstr>PowerPoint 프레젠테이션</vt:lpstr>
      <vt:lpstr>PowerPoint 프레젠테이션</vt:lpstr>
      <vt:lpstr>DEMO QnA Maker</vt:lpstr>
      <vt:lpstr>PowerPoint 프레젠테이션</vt:lpstr>
      <vt:lpstr>PowerPoint 프레젠테이션</vt:lpstr>
      <vt:lpstr>PowerPoint 프레젠테이션</vt:lpstr>
      <vt:lpstr>PowerPoint 프레젠테이션</vt:lpstr>
      <vt:lpstr>DEMO LUIS</vt:lpstr>
      <vt:lpstr>PowerPoint 프레젠테이션</vt:lpstr>
      <vt:lpstr>PowerPoint 프레젠테이션</vt:lpstr>
      <vt:lpstr>PowerPoint 프레젠테이션</vt:lpstr>
      <vt:lpstr>Cognitive Services</vt:lpstr>
      <vt:lpstr>PowerPoint 프레젠테이션</vt:lpstr>
      <vt:lpstr>PowerPoint 프레젠테이션</vt:lpstr>
      <vt:lpstr>PowerPoint 프레젠테이션</vt:lpstr>
      <vt:lpstr>PowerPoint 프레젠테이션</vt:lpstr>
      <vt:lpstr>GitHub!</vt:lpstr>
      <vt:lpstr>Tips &amp; Tricks</vt:lpstr>
      <vt:lpstr>DEMO Integration Language Understanding Intelligence Services</vt:lpstr>
      <vt:lpstr>Putting it All Together</vt:lpstr>
      <vt:lpstr>DEMO Putting It All Together</vt:lpstr>
      <vt:lpstr>Bot Directory</vt:lpstr>
      <vt:lpstr>Demo</vt:lpstr>
      <vt:lpstr>Game Chat Bot</vt:lpstr>
      <vt:lpstr>PowerPoint 프레젠테이션</vt:lpstr>
      <vt:lpstr>PowerPoint 프레젠테이션</vt:lpstr>
      <vt:lpstr>PowerPoint 프레젠테이션</vt:lpstr>
      <vt:lpstr>PowerPoint 프레젠테이션</vt:lpstr>
      <vt:lpstr>PowerPoint 프레젠테이션</vt:lpstr>
      <vt:lpstr>DEMO Using Forms with FormFlow and Bot Deployment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youngwook@outlook.com</dc:creator>
  <cp:keywords>Microsoft Build 2016</cp:keywords>
  <dc:description>Template: Mitchell Derrey, Silver Fox Productions
Formatting: 
Audience Type:</dc:description>
  <cp:lastModifiedBy>YoungWook Kim</cp:lastModifiedBy>
  <cp:revision>97</cp:revision>
  <dcterms:created xsi:type="dcterms:W3CDTF">2016-03-30T17:18:35Z</dcterms:created>
  <dcterms:modified xsi:type="dcterms:W3CDTF">2019-06-28T22:43:17Z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yowkim@microsoft.com</vt:lpwstr>
  </property>
  <property fmtid="{D5CDD505-2E9C-101B-9397-08002B2CF9AE}" pid="17" name="MSIP_Label_f42aa342-8706-4288-bd11-ebb85995028c_SetDate">
    <vt:lpwstr>2017-11-13T06:45:47.7841358Z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